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3" r:id="rId3"/>
    <p:sldId id="294" r:id="rId4"/>
    <p:sldId id="295" r:id="rId5"/>
    <p:sldId id="286" r:id="rId6"/>
    <p:sldId id="259" r:id="rId7"/>
    <p:sldId id="260" r:id="rId8"/>
    <p:sldId id="288" r:id="rId9"/>
    <p:sldId id="292" r:id="rId10"/>
    <p:sldId id="262" r:id="rId11"/>
    <p:sldId id="263" r:id="rId12"/>
    <p:sldId id="264" r:id="rId13"/>
    <p:sldId id="265" r:id="rId14"/>
    <p:sldId id="304" r:id="rId15"/>
    <p:sldId id="305" r:id="rId16"/>
    <p:sldId id="306" r:id="rId17"/>
    <p:sldId id="311" r:id="rId18"/>
    <p:sldId id="268" r:id="rId19"/>
    <p:sldId id="267" r:id="rId20"/>
    <p:sldId id="269" r:id="rId21"/>
    <p:sldId id="270" r:id="rId22"/>
    <p:sldId id="271" r:id="rId23"/>
    <p:sldId id="272" r:id="rId24"/>
    <p:sldId id="279" r:id="rId25"/>
    <p:sldId id="273" r:id="rId26"/>
    <p:sldId id="274" r:id="rId27"/>
    <p:sldId id="277" r:id="rId28"/>
    <p:sldId id="278" r:id="rId29"/>
    <p:sldId id="275" r:id="rId30"/>
    <p:sldId id="276" r:id="rId31"/>
    <p:sldId id="312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8F2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45" autoAdjust="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9"/>
  <c:chart>
    <c:title>
      <c:tx>
        <c:rich>
          <a:bodyPr/>
          <a:lstStyle/>
          <a:p>
            <a:pPr>
              <a:defRPr/>
            </a:pPr>
            <a:r>
              <a:rPr lang="ar-SA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النسب % للوظائف الخدماتية</a:t>
            </a:r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النسب % للوظائف الخدماتية</c:v>
                </c:pt>
              </c:strCache>
            </c:strRef>
          </c:tx>
          <c:cat>
            <c:strRef>
              <c:f>Feuil1!$A$2:$A$7</c:f>
              <c:strCache>
                <c:ptCount val="6"/>
                <c:pt idx="0">
                  <c:v>FP 1</c:v>
                </c:pt>
                <c:pt idx="1">
                  <c:v>FC1</c:v>
                </c:pt>
                <c:pt idx="2">
                  <c:v>FC 2</c:v>
                </c:pt>
                <c:pt idx="3">
                  <c:v>FC 3</c:v>
                </c:pt>
                <c:pt idx="4">
                  <c:v>FC4</c:v>
                </c:pt>
                <c:pt idx="5">
                  <c:v>FC5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34.800000000000004</c:v>
                </c:pt>
                <c:pt idx="1">
                  <c:v>8.7000000000000011</c:v>
                </c:pt>
                <c:pt idx="2">
                  <c:v>4.34</c:v>
                </c:pt>
                <c:pt idx="3">
                  <c:v>21.74</c:v>
                </c:pt>
                <c:pt idx="4">
                  <c:v>26.08</c:v>
                </c:pt>
                <c:pt idx="5">
                  <c:v>4.34</c:v>
                </c:pt>
              </c:numCache>
            </c:numRef>
          </c:val>
        </c:ser>
        <c:shape val="cylinder"/>
        <c:axId val="112114304"/>
        <c:axId val="110637440"/>
        <c:axId val="0"/>
      </c:bar3DChart>
      <c:catAx>
        <c:axId val="1121143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800" b="1"/>
            </a:pPr>
            <a:endParaRPr lang="fr-FR"/>
          </a:p>
        </c:txPr>
        <c:crossAx val="110637440"/>
        <c:crosses val="autoZero"/>
        <c:auto val="1"/>
        <c:lblAlgn val="ctr"/>
        <c:lblOffset val="100"/>
      </c:catAx>
      <c:valAx>
        <c:axId val="11063744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112114304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D750D-F84E-4D0C-B1DA-35946C68EF6F}" type="datetimeFigureOut">
              <a:rPr lang="fr-FR" smtClean="0"/>
              <a:pPr/>
              <a:t>26/11/2012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EAB49-5345-4215-AC2C-927D56991E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C822A-FA9B-491F-B7E5-3E80B0177D75}" type="datetimeFigureOut">
              <a:rPr lang="fr-FR" smtClean="0"/>
              <a:pPr/>
              <a:t>26/11/2012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21939-F23B-46AB-9CD7-CFB672A58D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1939-F23B-46AB-9CD7-CFB672A58D5F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021939-F23B-46AB-9CD7-CFB672A58D5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479AED-D0C6-4136-9A8A-2FFE69192023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6D7632-4AD8-4FB4-BA14-BB9FBE09B97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6D7632-4AD8-4FB4-BA14-BB9FBE09B977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1939-F23B-46AB-9CD7-CFB672A58D5F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21939-F23B-46AB-9CD7-CFB672A58D5F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068A6-503C-474B-B9DF-6A0A701276A3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D0A0-C271-4B26-9F11-1E05CE75CB4F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699EE-F05D-4B91-B573-0F05B7848DA5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C769F58-91D4-4403-B5AC-145186FEB7C9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 spd="med"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4E2DA-B9F2-4F10-BB57-5BF6631F1BF2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8EBF-387C-4D2B-9E6F-AA9355EA14E8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med"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51B0-7C85-4A11-8E6B-1B15796BDC6B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132D8-89A1-47CB-B962-7407F231D3D9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 spd="med"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B4AD7-4572-4841-810E-F185A5C3C625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94EE64-CAF3-4A10-95DB-3D1D0BF8B171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2FE31-5413-4E89-BFE0-DC1652393F7F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  <p:transition spd="med"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171A07-DD4F-4907-90F0-618E97B93BD8}" type="datetime1">
              <a:rPr lang="fr-FR" smtClean="0"/>
              <a:pPr/>
              <a:t>26/11/2012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sh dir="d"/>
  </p:transition>
  <p:hf sldNum="0"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animation%20&#1571;&#1590;&#1608;&#1575;&#1569;%20&#1575;&#1604;&#1605;&#1585;&#1608;&#1585;.pps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95928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2852"/>
            <a:ext cx="892971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MA" sz="6600" b="1" i="1" dirty="0" smtClean="0">
                <a:solidFill>
                  <a:srgbClr val="FF0000"/>
                </a:solidFill>
                <a:latin typeface="ALW Cool Alhada." pitchFamily="2" charset="0"/>
                <a:ea typeface="Times New Roman" pitchFamily="18" charset="0"/>
                <a:cs typeface="Andalus" pitchFamily="2" charset="-78"/>
              </a:rPr>
              <a:t>دراسة تكنولوجية لمنظم تقني</a:t>
            </a:r>
          </a:p>
          <a:p>
            <a:pPr algn="ctr"/>
            <a:r>
              <a:rPr lang="ar-MA" sz="6600" b="1" i="1" dirty="0" smtClean="0">
                <a:solidFill>
                  <a:srgbClr val="FF0000"/>
                </a:solidFill>
                <a:latin typeface="ALW Cool Alhada." pitchFamily="2" charset="0"/>
                <a:ea typeface="Times New Roman" pitchFamily="18" charset="0"/>
                <a:cs typeface="Andalus" pitchFamily="2" charset="-78"/>
              </a:rPr>
              <a:t> </a:t>
            </a:r>
            <a:r>
              <a:rPr lang="ar-SA" sz="6600" b="1" i="1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أضواء المرور</a:t>
            </a:r>
            <a:endParaRPr lang="fr-FR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 3" descr="feu-rouge-01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7554" y="2357430"/>
            <a:ext cx="2288257" cy="280831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2428860" y="5857892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800" dirty="0" smtClean="0"/>
              <a:t>إعداد:  </a:t>
            </a:r>
            <a:r>
              <a:rPr lang="ar-MA" sz="2800" dirty="0" err="1" smtClean="0"/>
              <a:t>ذ</a:t>
            </a:r>
            <a:r>
              <a:rPr lang="ar-MA" sz="2800" dirty="0" smtClean="0"/>
              <a:t>.علاء الدين </a:t>
            </a:r>
            <a:r>
              <a:rPr lang="ar-MA" sz="2800" dirty="0" err="1" smtClean="0"/>
              <a:t>بوعاصم</a:t>
            </a:r>
            <a:endParaRPr lang="fr-FR" sz="28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2071678"/>
            <a:ext cx="727154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9600" b="1" i="1" dirty="0" smtClean="0">
                <a:solidFill>
                  <a:srgbClr val="007033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التعبير عن الحاجة </a:t>
            </a:r>
            <a:endParaRPr lang="fr-FR" sz="96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1142968" y="785794"/>
          <a:ext cx="700094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  <a:gridCol w="350047"/>
              </a:tblGrid>
              <a:tr h="33337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33377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1142976" y="1142984"/>
            <a:ext cx="2786082" cy="107157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حركة السير</a:t>
            </a:r>
            <a:endParaRPr lang="fr-FR" sz="2400" b="1" dirty="0" smtClean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5357818" y="1142984"/>
            <a:ext cx="2786081" cy="1100142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مستعملي الطرق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000496" y="2285992"/>
            <a:ext cx="1285884" cy="214314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أضواء المرور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428860" y="4357694"/>
            <a:ext cx="1828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لأي هدف؟</a:t>
            </a: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1857356" y="5214950"/>
            <a:ext cx="5286413" cy="107157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تنظيم وتسهيل حركة السير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Parenthèse ouvrante 21"/>
          <p:cNvSpPr/>
          <p:nvPr/>
        </p:nvSpPr>
        <p:spPr>
          <a:xfrm rot="16200000">
            <a:off x="4500562" y="214290"/>
            <a:ext cx="285752" cy="4429156"/>
          </a:xfrm>
          <a:prstGeom prst="lef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Parenthèse fermante 26"/>
          <p:cNvSpPr/>
          <p:nvPr/>
        </p:nvSpPr>
        <p:spPr>
          <a:xfrm>
            <a:off x="4643438" y="2571744"/>
            <a:ext cx="1071570" cy="2214578"/>
          </a:xfrm>
          <a:prstGeom prst="rightBracket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cxnSp>
        <p:nvCxnSpPr>
          <p:cNvPr id="29" name="Connecteur droit avec flèche 28"/>
          <p:cNvCxnSpPr/>
          <p:nvPr/>
        </p:nvCxnSpPr>
        <p:spPr>
          <a:xfrm rot="16200000" flipH="1" flipV="1">
            <a:off x="4429123" y="5000637"/>
            <a:ext cx="429423" cy="7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5286380" y="428604"/>
            <a:ext cx="287338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لمن/لما يقدم الخدمة؟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857224" y="428604"/>
            <a:ext cx="2343155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على من /ما يؤثر؟</a:t>
            </a:r>
            <a:endParaRPr lang="fr-FR" sz="2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1357290" y="3214686"/>
            <a:ext cx="2343155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MA" sz="28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المنتوج</a:t>
            </a:r>
            <a:endParaRPr lang="fr-FR" sz="2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-500098" y="285728"/>
            <a:ext cx="9079479" cy="6601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04628" tIns="45720" rIns="45705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4850" algn="l"/>
              </a:tabLst>
            </a:pPr>
            <a:r>
              <a:rPr kumimoji="0" lang="ar-SA" sz="4800" b="1" i="1" u="none" strike="noStrike" cap="none" normalizeH="0" baseline="0" dirty="0" smtClean="0">
                <a:ln>
                  <a:noFill/>
                </a:ln>
                <a:solidFill>
                  <a:srgbClr val="007033"/>
                </a:solidFill>
                <a:effectLst/>
                <a:latin typeface="Calibri" pitchFamily="34" charset="0"/>
                <a:ea typeface="Times New Roman" pitchFamily="18" charset="0"/>
                <a:cs typeface="Andalus" pitchFamily="2" charset="-78"/>
              </a:rPr>
              <a:t>1-3 إقرار الحاجة </a:t>
            </a:r>
            <a:endParaRPr kumimoji="0" lang="fr-FR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مالغاية من وجود هذه الحاجة ؟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تنظيم حركة السير بالطرقات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دون حاجة لشرطي المرور.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ماهي أسباب وجود هذه الحاجة؟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تعرض مستعملي الطرق  باستمرار لحوادث خطيرة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اشتباك وخلط في حركة المرور.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04850" algn="l"/>
              </a:tabLst>
            </a:pPr>
            <a:r>
              <a:rPr kumimoji="0" lang="ar-SA" sz="2800" b="1" i="1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هل يمكن لهذه الحاجة أن تختفي أو تتطور؟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04850" algn="l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تنظيم حركة السير عن طريق شرطي للمرور.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C0504D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2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504D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2" charset="-78"/>
              </a:rPr>
              <a:t>متعب ويحتاج </a:t>
            </a:r>
            <a:r>
              <a:rPr lang="ar-SA" sz="2400" b="1" dirty="0" smtClean="0">
                <a:solidFill>
                  <a:srgbClr val="C0504D"/>
                </a:solidFill>
                <a:latin typeface="Arial" pitchFamily="34" charset="0"/>
                <a:ea typeface="Times New Roman" pitchFamily="18" charset="0"/>
                <a:cs typeface="Simplified Arabic" pitchFamily="2" charset="-78"/>
              </a:rPr>
              <a:t>لجهد بدني </a:t>
            </a: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704850" algn="l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2" charset="-78"/>
              </a:rPr>
              <a:t>اختفاء الازدحام بالطرقات.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C0504D"/>
                </a:solidFill>
                <a:effectLst/>
                <a:latin typeface="Arial" pitchFamily="34" charset="0"/>
                <a:ea typeface="Times New Roman" pitchFamily="18" charset="0"/>
                <a:cs typeface="Simplified Arabic" pitchFamily="2" charset="-78"/>
              </a:rPr>
              <a:t>غير ممكن لتزايد الساكنة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4850" algn="l"/>
              </a:tabLst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25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" y="2285992"/>
            <a:ext cx="89297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96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دراسة الجدوى</a:t>
            </a:r>
            <a:endParaRPr lang="fr-FR" sz="96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ous-titre 2"/>
          <p:cNvSpPr>
            <a:spLocks noGrp="1"/>
          </p:cNvSpPr>
          <p:nvPr>
            <p:ph type="subTitle" idx="1"/>
          </p:nvPr>
        </p:nvSpPr>
        <p:spPr>
          <a:xfrm>
            <a:off x="571472" y="1428736"/>
            <a:ext cx="7854950" cy="4143404"/>
          </a:xfrm>
        </p:spPr>
        <p:txBody>
          <a:bodyPr>
            <a:normAutofit/>
          </a:bodyPr>
          <a:lstStyle/>
          <a:p>
            <a:pPr marR="0" rtl="1" eaLnBrk="1" hangingPunct="1"/>
            <a:r>
              <a:rPr lang="ar-MA" sz="3600" b="1" dirty="0" smtClean="0">
                <a:solidFill>
                  <a:srgbClr val="FFC000"/>
                </a:solidFill>
                <a:ea typeface="Majalla UI"/>
                <a:cs typeface="+mj-cs"/>
              </a:rPr>
              <a:t>    تعريف:</a:t>
            </a:r>
          </a:p>
          <a:p>
            <a:pPr marR="0" algn="r" rtl="1" eaLnBrk="1" hangingPunct="1">
              <a:buFont typeface="Wingdings" pitchFamily="2" charset="2"/>
              <a:buChar char="?"/>
            </a:pPr>
            <a:endParaRPr lang="ar-MA" sz="3600" b="1" dirty="0" smtClean="0">
              <a:solidFill>
                <a:srgbClr val="FFC000"/>
              </a:solidFill>
              <a:ea typeface="Majalla UI"/>
              <a:cs typeface="+mj-cs"/>
            </a:endParaRPr>
          </a:p>
          <a:p>
            <a:pPr marR="0" algn="r" rtl="1" eaLnBrk="1" hangingPunct="1">
              <a:buFont typeface="Wingdings" pitchFamily="2" charset="2"/>
              <a:buChar char="?"/>
            </a:pPr>
            <a:r>
              <a:rPr lang="ar-MA" sz="2800" dirty="0" smtClean="0">
                <a:ea typeface="Majalla UI"/>
                <a:cs typeface="+mj-cs"/>
              </a:rPr>
              <a:t>تعتبر دراسة الجدوى المرحلة الثانية من منهجية المشروع الصناعي وتهتم بدراسة الوظائف الخدماتية التي ينتظرها المستهلك من المنتوج ويمكن تمثيل مراحل دراسة الجدوى بالخطاطة التالية:</a:t>
            </a:r>
            <a:endParaRPr lang="ar-MA" dirty="0" smtClean="0"/>
          </a:p>
        </p:txBody>
      </p:sp>
      <p:sp>
        <p:nvSpPr>
          <p:cNvPr id="5" name="Rectangle 4"/>
          <p:cNvSpPr/>
          <p:nvPr/>
        </p:nvSpPr>
        <p:spPr>
          <a:xfrm>
            <a:off x="1071538" y="0"/>
            <a:ext cx="628654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MA" sz="7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دراسة الجدوى</a:t>
            </a:r>
            <a:endParaRPr lang="fr-FR" sz="7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5929322" y="4572008"/>
            <a:ext cx="3071834" cy="223376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  <a:softEdge rad="112500"/>
          </a:effectLst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33" name="Titre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3894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M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M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                           </a:t>
            </a:r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143375" y="3071813"/>
            <a:ext cx="2928938" cy="4286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b="1" dirty="0"/>
              <a:t>تعيين الوظائف الخدماتية</a:t>
            </a:r>
            <a:endParaRPr lang="fr-FR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286125" y="3643313"/>
            <a:ext cx="3071813" cy="4286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b="1" dirty="0"/>
              <a:t>تحديد مميزات الوظائف الخدماتية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643188" y="4214813"/>
            <a:ext cx="3357562" cy="4286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b="1" dirty="0"/>
              <a:t>تصنيف و ترتيب الوظائف الخدماتية</a:t>
            </a:r>
            <a:endParaRPr lang="fr-FR" b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928813" y="4786313"/>
            <a:ext cx="3144837" cy="4286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b="1" dirty="0"/>
              <a:t>صياغة دفتر التحملات الوظيفي</a:t>
            </a:r>
            <a:endParaRPr lang="fr-FR" b="1" dirty="0"/>
          </a:p>
        </p:txBody>
      </p:sp>
      <p:sp>
        <p:nvSpPr>
          <p:cNvPr id="14" name="Virage 13"/>
          <p:cNvSpPr/>
          <p:nvPr/>
        </p:nvSpPr>
        <p:spPr>
          <a:xfrm rot="16200000">
            <a:off x="3786181" y="3286123"/>
            <a:ext cx="357191" cy="357191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Virage 15"/>
          <p:cNvSpPr/>
          <p:nvPr/>
        </p:nvSpPr>
        <p:spPr>
          <a:xfrm rot="16200000">
            <a:off x="2928926" y="3857627"/>
            <a:ext cx="357191" cy="357191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Virage 16"/>
          <p:cNvSpPr/>
          <p:nvPr/>
        </p:nvSpPr>
        <p:spPr>
          <a:xfrm rot="16200000">
            <a:off x="2285983" y="4429131"/>
            <a:ext cx="357191" cy="357191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71625" y="2928938"/>
            <a:ext cx="5786438" cy="2428875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4500562" y="1928813"/>
            <a:ext cx="3429001" cy="5715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sz="3200" b="1" dirty="0" smtClean="0">
                <a:solidFill>
                  <a:srgbClr val="7030A0"/>
                </a:solidFill>
                <a:cs typeface="+mj-cs"/>
              </a:rPr>
              <a:t>1- تحليل </a:t>
            </a:r>
            <a:r>
              <a:rPr lang="ar-MA" sz="3200" b="1" dirty="0">
                <a:solidFill>
                  <a:srgbClr val="7030A0"/>
                </a:solidFill>
                <a:cs typeface="+mj-cs"/>
              </a:rPr>
              <a:t>الحاجة</a:t>
            </a:r>
            <a:endParaRPr lang="fr-FR" sz="3200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24" name="Flèche vers le bas 23"/>
          <p:cNvSpPr/>
          <p:nvPr/>
        </p:nvSpPr>
        <p:spPr>
          <a:xfrm>
            <a:off x="5357813" y="2500313"/>
            <a:ext cx="571500" cy="428625"/>
          </a:xfrm>
          <a:prstGeom prst="downArrow">
            <a:avLst/>
          </a:prstGeom>
          <a:solidFill>
            <a:schemeClr val="accent1"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143240" y="2571744"/>
            <a:ext cx="2071702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MA" sz="2000" b="1" dirty="0" smtClean="0">
              <a:solidFill>
                <a:srgbClr val="C00000"/>
              </a:solidFill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sz="2000" b="1" dirty="0" smtClean="0">
                <a:solidFill>
                  <a:srgbClr val="C00000"/>
                </a:solidFill>
                <a:cs typeface="+mj-cs"/>
              </a:rPr>
              <a:t>الحاجة </a:t>
            </a:r>
            <a:r>
              <a:rPr lang="ar-MA" sz="2000" b="1" dirty="0">
                <a:solidFill>
                  <a:srgbClr val="C00000"/>
                </a:solidFill>
                <a:cs typeface="+mj-cs"/>
              </a:rPr>
              <a:t>أقرت</a:t>
            </a:r>
            <a:endParaRPr lang="fr-FR" sz="2000" b="1" dirty="0">
              <a:solidFill>
                <a:srgbClr val="C00000"/>
              </a:solidFill>
              <a:cs typeface="+mj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27" name="Flèche vers le bas 26"/>
          <p:cNvSpPr/>
          <p:nvPr/>
        </p:nvSpPr>
        <p:spPr>
          <a:xfrm>
            <a:off x="2500313" y="5357813"/>
            <a:ext cx="571500" cy="428625"/>
          </a:xfrm>
          <a:prstGeom prst="downArrow">
            <a:avLst/>
          </a:prstGeom>
          <a:solidFill>
            <a:schemeClr val="accent1">
              <a:alpha val="5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285750" y="5786438"/>
            <a:ext cx="3857622" cy="5715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sz="3200" b="1" dirty="0" smtClean="0">
                <a:solidFill>
                  <a:srgbClr val="7030A0"/>
                </a:solidFill>
                <a:cs typeface="+mj-cs"/>
              </a:rPr>
              <a:t>3- التصور</a:t>
            </a:r>
            <a:endParaRPr lang="fr-FR" sz="3200" b="1" dirty="0">
              <a:solidFill>
                <a:srgbClr val="7030A0"/>
              </a:solidFill>
              <a:cs typeface="+mj-c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28625" y="5500688"/>
            <a:ext cx="2071688" cy="35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sz="1600" b="1" dirty="0">
                <a:solidFill>
                  <a:srgbClr val="C00000"/>
                </a:solidFill>
              </a:rPr>
              <a:t> </a:t>
            </a:r>
            <a:endParaRPr lang="fr-FR" sz="16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71670" y="142852"/>
            <a:ext cx="5048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MA" sz="5400" b="1" cap="none" spc="0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مراحل دراسة الجدوى</a:t>
            </a:r>
            <a:endParaRPr lang="fr-FR" sz="5400" b="1" cap="none" spc="0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10" grpId="0" build="allAtOnce" animBg="1"/>
      <p:bldP spid="11" grpId="0" build="allAtOnce" animBg="1"/>
      <p:bldP spid="20" grpId="0" animBg="1"/>
      <p:bldP spid="21" grpId="0" build="allAtOnce" animBg="1"/>
      <p:bldP spid="24" grpId="0" animBg="1"/>
      <p:bldP spid="25" grpId="0" build="allAtOnce"/>
      <p:bldP spid="27" grpId="0" animBg="1"/>
      <p:bldP spid="30" grpId="0" build="allAtOnce" animBg="1"/>
      <p:bldP spid="31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428625" y="5500688"/>
            <a:ext cx="2071688" cy="35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MA" sz="1600" b="1" dirty="0">
                <a:solidFill>
                  <a:srgbClr val="C00000"/>
                </a:solidFill>
              </a:rPr>
              <a:t> </a:t>
            </a:r>
            <a:endParaRPr lang="fr-FR" sz="16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57290" y="285728"/>
            <a:ext cx="6064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M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تعيين الوظائف الخدماتية</a:t>
            </a:r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-I</a:t>
            </a:r>
            <a:endParaRPr lang="fr-FR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357158" y="1500174"/>
            <a:ext cx="8572560" cy="12620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r" rtl="1"/>
            <a:r>
              <a:rPr lang="ar-MA" sz="4000" dirty="0" smtClean="0">
                <a:solidFill>
                  <a:srgbClr val="FF0000"/>
                </a:solidFill>
                <a:ea typeface="Times New Roman" pitchFamily="18" charset="0"/>
                <a:cs typeface="Arabic Transparent" pitchFamily="2" charset="0"/>
              </a:rPr>
              <a:t>  </a:t>
            </a:r>
            <a:r>
              <a:rPr lang="ar-SA" sz="4000" dirty="0" smtClean="0">
                <a:solidFill>
                  <a:srgbClr val="FF0000"/>
                </a:solidFill>
                <a:ea typeface="Times New Roman" pitchFamily="18" charset="0"/>
                <a:cs typeface="Arabic Transparent" pitchFamily="2" charset="0"/>
              </a:rPr>
              <a:t>طريقة </a:t>
            </a:r>
            <a:r>
              <a:rPr lang="ar-SA" sz="4000" dirty="0">
                <a:solidFill>
                  <a:srgbClr val="FF0000"/>
                </a:solidFill>
                <a:ea typeface="Times New Roman" pitchFamily="18" charset="0"/>
                <a:cs typeface="Arabic Transparent" pitchFamily="2" charset="0"/>
              </a:rPr>
              <a:t>بناء بياني الوظائف</a:t>
            </a:r>
            <a:r>
              <a:rPr lang="ar-SA" sz="4000" dirty="0">
                <a:ea typeface="Times New Roman" pitchFamily="18" charset="0"/>
                <a:cs typeface="Arabic Transparent" pitchFamily="2" charset="0"/>
              </a:rPr>
              <a:t>: </a:t>
            </a:r>
            <a:endParaRPr lang="en-US" sz="4000" dirty="0">
              <a:latin typeface="Times New Roman" pitchFamily="18" charset="0"/>
              <a:ea typeface="Times New Roman" pitchFamily="18" charset="0"/>
              <a:cs typeface="Arabic Transparent" pitchFamily="2" charset="0"/>
            </a:endParaRPr>
          </a:p>
          <a:p>
            <a:pPr algn="r" rtl="1" eaLnBrk="0" hangingPunct="0"/>
            <a:r>
              <a:rPr lang="ar-MA" sz="3600" dirty="0" smtClean="0">
                <a:latin typeface="Times New Roman" pitchFamily="18" charset="0"/>
                <a:ea typeface="Times New Roman" pitchFamily="18" charset="0"/>
                <a:cs typeface="Arabic Transparent" pitchFamily="2" charset="0"/>
              </a:rPr>
              <a:t>  </a:t>
            </a:r>
            <a:r>
              <a:rPr lang="ar-SA" sz="3600" dirty="0" smtClean="0">
                <a:latin typeface="Times New Roman" pitchFamily="18" charset="0"/>
                <a:ea typeface="Times New Roman" pitchFamily="18" charset="0"/>
                <a:cs typeface="Arabic Transparent" pitchFamily="2" charset="0"/>
              </a:rPr>
              <a:t>ترتكز </a:t>
            </a:r>
            <a:r>
              <a:rPr lang="ar-SA" sz="3600" dirty="0">
                <a:latin typeface="Times New Roman" pitchFamily="18" charset="0"/>
                <a:ea typeface="Times New Roman" pitchFamily="18" charset="0"/>
                <a:cs typeface="Arabic Transparent" pitchFamily="2" charset="0"/>
              </a:rPr>
              <a:t>طريقة بناء بياني الوظائف على الخطوات التالية:</a:t>
            </a:r>
            <a:endParaRPr lang="fr-FR" sz="3600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928662" y="2928934"/>
            <a:ext cx="7959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 rtl="1">
              <a:buFontTx/>
              <a:buChar char="•"/>
              <a:tabLst>
                <a:tab pos="1143000" algn="l"/>
              </a:tabLst>
            </a:pPr>
            <a:r>
              <a:rPr lang="ar-SA" sz="4000" dirty="0">
                <a:ea typeface="Times New Roman" pitchFamily="18" charset="0"/>
                <a:cs typeface="Arabic Transparent" pitchFamily="2" charset="0"/>
              </a:rPr>
              <a:t>تحديد العناصر الخارجية المتفاعلة مع </a:t>
            </a:r>
            <a:r>
              <a:rPr lang="ar-SA" sz="4000" dirty="0" err="1">
                <a:ea typeface="Times New Roman" pitchFamily="18" charset="0"/>
                <a:cs typeface="Arabic Transparent" pitchFamily="2" charset="0"/>
              </a:rPr>
              <a:t>المنتوج</a:t>
            </a:r>
            <a:r>
              <a:rPr lang="ar-SA" sz="4000" dirty="0">
                <a:ea typeface="Times New Roman" pitchFamily="18" charset="0"/>
                <a:cs typeface="Arabic Transparent" pitchFamily="2" charset="0"/>
              </a:rPr>
              <a:t>.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285720" y="3429001"/>
            <a:ext cx="8643968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 rtl="1">
              <a:buFontTx/>
              <a:buChar char="•"/>
              <a:tabLst>
                <a:tab pos="1143000" algn="l"/>
              </a:tabLst>
            </a:pPr>
            <a:r>
              <a:rPr lang="ar-SA" sz="3200" dirty="0">
                <a:ea typeface="Times New Roman" pitchFamily="18" charset="0"/>
                <a:cs typeface="+mn-cs"/>
              </a:rPr>
              <a:t>الربط بين العناصر الخارجية </a:t>
            </a:r>
            <a:r>
              <a:rPr lang="ar-SA" sz="3200" b="1" dirty="0">
                <a:solidFill>
                  <a:srgbClr val="FF0000"/>
                </a:solidFill>
                <a:ea typeface="Times New Roman" pitchFamily="18" charset="0"/>
                <a:cs typeface="+mn-cs"/>
              </a:rPr>
              <a:t>عبر</a:t>
            </a:r>
            <a:r>
              <a:rPr lang="ar-SA" sz="3200" dirty="0">
                <a:ea typeface="Times New Roman" pitchFamily="18" charset="0"/>
                <a:cs typeface="+mn-cs"/>
              </a:rPr>
              <a:t> المنتوج لتحديد </a:t>
            </a:r>
            <a:endParaRPr lang="ar-MA" sz="3200" dirty="0" smtClean="0">
              <a:ea typeface="Times New Roman" pitchFamily="18" charset="0"/>
              <a:cs typeface="+mn-cs"/>
            </a:endParaRPr>
          </a:p>
          <a:p>
            <a:pPr algn="r" rtl="1">
              <a:tabLst>
                <a:tab pos="1143000" algn="l"/>
              </a:tabLst>
            </a:pPr>
            <a:r>
              <a:rPr lang="ar-SA" sz="3200" dirty="0" smtClean="0">
                <a:solidFill>
                  <a:srgbClr val="FF0000"/>
                </a:solidFill>
                <a:ea typeface="Times New Roman" pitchFamily="18" charset="0"/>
                <a:cs typeface="+mn-cs"/>
              </a:rPr>
              <a:t>الوظائف </a:t>
            </a:r>
            <a:r>
              <a:rPr lang="ar-SA" sz="2800" b="1" dirty="0" smtClean="0">
                <a:solidFill>
                  <a:srgbClr val="FF0000"/>
                </a:solidFill>
                <a:ea typeface="Times New Roman" pitchFamily="18" charset="0"/>
                <a:cs typeface="+mn-cs"/>
              </a:rPr>
              <a:t>الأساسية</a:t>
            </a:r>
            <a:r>
              <a:rPr lang="ar-SA" sz="3200" dirty="0" smtClean="0">
                <a:solidFill>
                  <a:srgbClr val="FF0000"/>
                </a:solidFill>
                <a:ea typeface="Times New Roman" pitchFamily="18" charset="0"/>
                <a:cs typeface="+mn-cs"/>
              </a:rPr>
              <a:t> </a:t>
            </a:r>
            <a:r>
              <a:rPr lang="fr-FR" sz="3200" dirty="0" smtClean="0">
                <a:ea typeface="Times New Roman" pitchFamily="18" charset="0"/>
                <a:cs typeface="+mn-cs"/>
              </a:rPr>
              <a:t>(FP)</a:t>
            </a:r>
            <a:endParaRPr lang="fr-FR" sz="3200" dirty="0" smtClean="0">
              <a:latin typeface="Calibri" pitchFamily="34" charset="0"/>
            </a:endParaRPr>
          </a:p>
          <a:p>
            <a:pPr algn="r" rtl="1">
              <a:tabLst>
                <a:tab pos="1143000" algn="l"/>
              </a:tabLst>
            </a:pPr>
            <a:endParaRPr lang="ar-MA" sz="3200" dirty="0" smtClean="0">
              <a:ea typeface="Times New Roman" pitchFamily="18" charset="0"/>
              <a:cs typeface="+mn-cs"/>
            </a:endParaRPr>
          </a:p>
          <a:p>
            <a:pPr algn="r" rtl="1">
              <a:tabLst>
                <a:tab pos="1143000" algn="l"/>
              </a:tabLst>
            </a:pPr>
            <a:endParaRPr lang="fr-FR" sz="4000" dirty="0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-142908" y="4500570"/>
            <a:ext cx="89296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buFont typeface="Arial" charset="0"/>
              <a:buChar char="•"/>
            </a:pPr>
            <a:r>
              <a:rPr lang="ar-SA" sz="3200" dirty="0">
                <a:latin typeface="Calibri" pitchFamily="34" charset="0"/>
              </a:rPr>
              <a:t>الربط بين العناصر الخارجية </a:t>
            </a:r>
            <a:r>
              <a:rPr lang="ar-MA" sz="3200" b="1" dirty="0" smtClean="0">
                <a:solidFill>
                  <a:srgbClr val="FF0000"/>
                </a:solidFill>
                <a:latin typeface="Calibri" pitchFamily="34" charset="0"/>
              </a:rPr>
              <a:t>مع</a:t>
            </a:r>
            <a:r>
              <a:rPr lang="ar-SA" sz="3200" dirty="0" smtClean="0">
                <a:latin typeface="Calibri" pitchFamily="34" charset="0"/>
              </a:rPr>
              <a:t>المنتوج </a:t>
            </a:r>
            <a:r>
              <a:rPr lang="ar-SA" sz="3200" dirty="0">
                <a:latin typeface="Calibri" pitchFamily="34" charset="0"/>
              </a:rPr>
              <a:t>لتحديد </a:t>
            </a:r>
            <a:endParaRPr lang="ar-MA" sz="3200" dirty="0" smtClean="0">
              <a:latin typeface="Calibri" pitchFamily="34" charset="0"/>
            </a:endParaRPr>
          </a:p>
          <a:p>
            <a:pPr algn="r" rtl="1">
              <a:buFont typeface="Arial" charset="0"/>
              <a:buChar char="•"/>
            </a:pPr>
            <a:r>
              <a:rPr lang="ar-SA" sz="3200" dirty="0" smtClean="0">
                <a:solidFill>
                  <a:srgbClr val="FF0000"/>
                </a:solidFill>
                <a:latin typeface="Calibri" pitchFamily="34" charset="0"/>
              </a:rPr>
              <a:t>الوظائف  </a:t>
            </a:r>
            <a:r>
              <a:rPr lang="ar-SA" sz="3200" b="1" dirty="0">
                <a:solidFill>
                  <a:srgbClr val="FF0000"/>
                </a:solidFill>
                <a:ea typeface="Times New Roman" pitchFamily="18" charset="0"/>
                <a:cs typeface="Arabic Transparent" pitchFamily="2" charset="0"/>
              </a:rPr>
              <a:t>الإكراهية</a:t>
            </a:r>
            <a:r>
              <a:rPr lang="ar-SA" sz="32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sz="3200" b="1" dirty="0">
                <a:latin typeface="Calibri" pitchFamily="34" charset="0"/>
              </a:rPr>
              <a:t>(FC</a:t>
            </a:r>
            <a:r>
              <a:rPr lang="fr-FR" sz="3200" b="1" dirty="0">
                <a:cs typeface="Arabic Transparent" pitchFamily="2" charset="0"/>
              </a:rPr>
              <a:t>)</a:t>
            </a:r>
            <a:r>
              <a:rPr lang="ar-SA" sz="3200" dirty="0">
                <a:cs typeface="Arabic Transparent" pitchFamily="2" charset="0"/>
              </a:rPr>
              <a:t>.</a:t>
            </a:r>
            <a:r>
              <a:rPr lang="ar-SA" sz="3200" dirty="0">
                <a:latin typeface="Calibri" pitchFamily="34" charset="0"/>
              </a:rPr>
              <a:t> </a:t>
            </a:r>
            <a:endParaRPr lang="ar-MA" sz="3200" dirty="0" smtClean="0">
              <a:latin typeface="Calibri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71472" y="5715016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 pitchFamily="34" charset="0"/>
              </a:rPr>
              <a:t>FP : Fonction Principale</a:t>
            </a:r>
            <a:endParaRPr lang="ar-MA" sz="2400" dirty="0" smtClean="0">
              <a:latin typeface="Calibri" pitchFamily="34" charset="0"/>
            </a:endParaRPr>
          </a:p>
          <a:p>
            <a:r>
              <a:rPr lang="fr-FR" sz="2400" dirty="0" smtClean="0">
                <a:latin typeface="Calibri" pitchFamily="34" charset="0"/>
              </a:rPr>
              <a:t>FP : Fonction Principale</a:t>
            </a:r>
            <a:endParaRPr lang="fr-FR" sz="24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uild="allAtOnce"/>
      <p:bldP spid="28" grpId="0" animBg="1"/>
      <p:bldP spid="29" grpId="0"/>
      <p:bldP spid="34" grpId="0"/>
      <p:bldP spid="35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3143272"/>
          </a:xfrm>
        </p:spPr>
        <p:txBody>
          <a:bodyPr>
            <a:normAutofit fontScale="92500" lnSpcReduction="20000"/>
          </a:bodyPr>
          <a:lstStyle/>
          <a:p>
            <a:pPr algn="just" rtl="1">
              <a:buNone/>
            </a:pPr>
            <a:r>
              <a:rPr lang="fr-FR" sz="4800" dirty="0" err="1" smtClean="0">
                <a:solidFill>
                  <a:srgbClr val="FF0000"/>
                </a:solidFill>
                <a:cs typeface="Traditional Arabic" pitchFamily="2" charset="-78"/>
              </a:rPr>
              <a:t>Fp</a:t>
            </a:r>
            <a:r>
              <a:rPr lang="ar-MA" sz="4800" dirty="0" smtClean="0">
                <a:cs typeface="Traditional Arabic" pitchFamily="2" charset="-78"/>
              </a:rPr>
              <a:t>:</a:t>
            </a:r>
            <a:r>
              <a:rPr lang="ar-MA" sz="4800" b="1" dirty="0" smtClean="0">
                <a:cs typeface="Traditional Arabic" pitchFamily="2" charset="-78"/>
              </a:rPr>
              <a:t>تمكين المستعمل من ترك آثار مرئي على الورق.</a:t>
            </a:r>
          </a:p>
          <a:p>
            <a:pPr algn="just" rtl="1">
              <a:buNone/>
            </a:pPr>
            <a:r>
              <a:rPr lang="fr-FR" sz="4800" dirty="0" smtClean="0">
                <a:solidFill>
                  <a:srgbClr val="FF0000"/>
                </a:solidFill>
                <a:cs typeface="Traditional Arabic" pitchFamily="2" charset="-78"/>
              </a:rPr>
              <a:t>Fc1</a:t>
            </a:r>
            <a:r>
              <a:rPr lang="ar-MA" sz="4800" dirty="0" smtClean="0">
                <a:cs typeface="Traditional Arabic" pitchFamily="2" charset="-78"/>
              </a:rPr>
              <a:t> :</a:t>
            </a:r>
            <a:r>
              <a:rPr lang="ar-MA" sz="4800" b="1" dirty="0" smtClean="0">
                <a:cs typeface="Traditional Arabic" pitchFamily="2" charset="-78"/>
              </a:rPr>
              <a:t>قابلية رصاص القلم المحو.</a:t>
            </a:r>
          </a:p>
          <a:p>
            <a:pPr algn="just" rtl="1">
              <a:buNone/>
            </a:pPr>
            <a:r>
              <a:rPr lang="fr-FR" sz="4800" dirty="0" smtClean="0">
                <a:solidFill>
                  <a:srgbClr val="FF0000"/>
                </a:solidFill>
                <a:cs typeface="Traditional Arabic" pitchFamily="2" charset="-78"/>
              </a:rPr>
              <a:t>Fc2</a:t>
            </a:r>
            <a:r>
              <a:rPr lang="ar-MA" sz="4800" b="1" dirty="0" smtClean="0">
                <a:cs typeface="Traditional Arabic" pitchFamily="2" charset="-78"/>
              </a:rPr>
              <a:t>:</a:t>
            </a:r>
            <a:r>
              <a:rPr lang="ar-MA" sz="4800" b="1" dirty="0" err="1" smtClean="0">
                <a:cs typeface="Traditional Arabic" pitchFamily="2" charset="-78"/>
              </a:rPr>
              <a:t>ملاءمته</a:t>
            </a:r>
            <a:r>
              <a:rPr lang="ar-MA" sz="4800" b="1" dirty="0" smtClean="0">
                <a:cs typeface="Traditional Arabic" pitchFamily="2" charset="-78"/>
              </a:rPr>
              <a:t> لأبعاد المقلمة.</a:t>
            </a:r>
          </a:p>
          <a:p>
            <a:pPr algn="just" rtl="1">
              <a:buNone/>
            </a:pPr>
            <a:r>
              <a:rPr lang="fr-FR" sz="4800" dirty="0" smtClean="0">
                <a:solidFill>
                  <a:srgbClr val="FF0000"/>
                </a:solidFill>
                <a:cs typeface="Traditional Arabic" pitchFamily="2" charset="-78"/>
              </a:rPr>
              <a:t>Fc3</a:t>
            </a:r>
            <a:r>
              <a:rPr lang="ar-MA" sz="4800" b="1" dirty="0" smtClean="0">
                <a:cs typeface="Traditional Arabic" pitchFamily="2" charset="-78"/>
              </a:rPr>
              <a:t>:توفره بحجم </a:t>
            </a:r>
            <a:r>
              <a:rPr lang="ar-MA" sz="4800" b="1" dirty="0" err="1" smtClean="0">
                <a:cs typeface="Traditional Arabic" pitchFamily="2" charset="-78"/>
              </a:rPr>
              <a:t>و</a:t>
            </a:r>
            <a:r>
              <a:rPr lang="ar-MA" sz="4800" b="1" dirty="0" smtClean="0">
                <a:cs typeface="Traditional Arabic" pitchFamily="2" charset="-78"/>
              </a:rPr>
              <a:t> وزن ملائمين.</a:t>
            </a:r>
          </a:p>
          <a:p>
            <a:pPr algn="just" rtl="1">
              <a:buNone/>
            </a:pPr>
            <a:r>
              <a:rPr lang="fr-FR" sz="4800" dirty="0" smtClean="0">
                <a:solidFill>
                  <a:srgbClr val="FF0000"/>
                </a:solidFill>
                <a:cs typeface="Traditional Arabic" pitchFamily="2" charset="-78"/>
              </a:rPr>
              <a:t>Fc4</a:t>
            </a:r>
            <a:r>
              <a:rPr lang="ar-MA" sz="4800" b="1" dirty="0" smtClean="0">
                <a:cs typeface="Traditional Arabic" pitchFamily="2" charset="-78"/>
              </a:rPr>
              <a:t>:</a:t>
            </a:r>
            <a:r>
              <a:rPr lang="ar-MA" sz="4800" b="1" dirty="0" err="1" smtClean="0">
                <a:cs typeface="Traditional Arabic" pitchFamily="2" charset="-78"/>
              </a:rPr>
              <a:t>ملاءمة</a:t>
            </a:r>
            <a:r>
              <a:rPr lang="ar-MA" sz="4800" b="1" dirty="0" smtClean="0">
                <a:cs typeface="Traditional Arabic" pitchFamily="2" charset="-78"/>
              </a:rPr>
              <a:t> مواده المكونة لخصائص أداة البري.</a:t>
            </a:r>
            <a:endParaRPr lang="fr-FR" sz="48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MA" sz="6000" dirty="0" smtClean="0">
                <a:solidFill>
                  <a:srgbClr val="FF0000"/>
                </a:solidFill>
              </a:rPr>
              <a:t>التعبير عن الوظائف الخدماتية</a:t>
            </a: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5" y="1857364"/>
            <a:ext cx="89297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9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بياني الوظائف</a:t>
            </a:r>
            <a:endParaRPr lang="fr-FR" sz="9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/>
          <p:cNvGrpSpPr/>
          <p:nvPr/>
        </p:nvGrpSpPr>
        <p:grpSpPr>
          <a:xfrm>
            <a:off x="1500166" y="785794"/>
            <a:ext cx="6715172" cy="5214974"/>
            <a:chOff x="2357422" y="714358"/>
            <a:chExt cx="5643602" cy="4786344"/>
          </a:xfrm>
        </p:grpSpPr>
        <p:sp>
          <p:nvSpPr>
            <p:cNvPr id="4" name="Oval 8"/>
            <p:cNvSpPr>
              <a:spLocks noChangeArrowheads="1"/>
            </p:cNvSpPr>
            <p:nvPr/>
          </p:nvSpPr>
          <p:spPr bwMode="auto">
            <a:xfrm>
              <a:off x="4286251" y="2143117"/>
              <a:ext cx="1285884" cy="135732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Times New Roman" pitchFamily="18" charset="0"/>
                  <a:cs typeface="Arial" pitchFamily="34" charset="0"/>
                </a:rPr>
                <a:t>أضواء المرور</a:t>
              </a:r>
              <a:endPara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Oval 8"/>
            <p:cNvSpPr>
              <a:spLocks noChangeArrowheads="1"/>
            </p:cNvSpPr>
            <p:nvPr/>
          </p:nvSpPr>
          <p:spPr bwMode="auto">
            <a:xfrm>
              <a:off x="5786445" y="785794"/>
              <a:ext cx="1071571" cy="135732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>
                <a:buNone/>
              </a:pPr>
              <a:r>
                <a:rPr lang="ar-SA" sz="2400" b="1" dirty="0" smtClean="0"/>
                <a:t>حركة السير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4429127" y="4214818"/>
              <a:ext cx="1285884" cy="1285884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>
                <a:buNone/>
              </a:pPr>
              <a:endParaRPr lang="ar-SA" sz="2000" b="1" dirty="0" smtClean="0"/>
            </a:p>
            <a:p>
              <a:pPr lvl="0" algn="ctr" rtl="1"/>
              <a:r>
                <a:rPr lang="ar-SA" sz="2800" b="1" dirty="0" smtClean="0">
                  <a:solidFill>
                    <a:prstClr val="black"/>
                  </a:solidFill>
                </a:rPr>
                <a:t>الكلفة</a:t>
              </a:r>
            </a:p>
            <a:p>
              <a:pPr algn="r">
                <a:buNone/>
              </a:pPr>
              <a:endParaRPr lang="ar-SA" sz="2000" b="1" dirty="0" smtClean="0"/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6572263" y="2428869"/>
              <a:ext cx="1428761" cy="100013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>
                <a:buNone/>
              </a:pPr>
              <a:r>
                <a:rPr lang="ar-SA" sz="2200" b="1" dirty="0" smtClean="0"/>
                <a:t>الجمالية</a:t>
              </a:r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3357555" y="714358"/>
              <a:ext cx="1285884" cy="135732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>
                <a:lnSpc>
                  <a:spcPct val="150000"/>
                </a:lnSpc>
                <a:buNone/>
              </a:pPr>
              <a:r>
                <a:rPr lang="ar-SA" sz="2000" b="1" dirty="0" smtClean="0"/>
                <a:t>مستعملي</a:t>
              </a:r>
              <a:r>
                <a:rPr lang="ar-SA" b="1" dirty="0" smtClean="0"/>
                <a:t> </a:t>
              </a:r>
              <a:r>
                <a:rPr lang="ar-SA" sz="2000" b="1" dirty="0" smtClean="0"/>
                <a:t>الطريق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2357422" y="2285992"/>
              <a:ext cx="1285884" cy="1071570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>
                <a:buNone/>
              </a:pPr>
              <a:r>
                <a:rPr lang="ar-SA" sz="2400" b="1" dirty="0" smtClean="0"/>
                <a:t>المحيط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2786049" y="3929066"/>
              <a:ext cx="1428760" cy="1285884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rtl="1">
                <a:buNone/>
              </a:pPr>
              <a:r>
                <a:rPr lang="ar-SA" sz="2400" b="1" dirty="0" smtClean="0"/>
                <a:t>الطاقة </a:t>
              </a:r>
              <a:r>
                <a:rPr lang="ar-SA" sz="2000" b="1" dirty="0" smtClean="0"/>
                <a:t>الكهربائية</a:t>
              </a:r>
            </a:p>
          </p:txBody>
        </p:sp>
        <p:sp>
          <p:nvSpPr>
            <p:cNvPr id="21" name="Forme libre 20"/>
            <p:cNvSpPr/>
            <p:nvPr/>
          </p:nvSpPr>
          <p:spPr>
            <a:xfrm>
              <a:off x="3934691" y="2078184"/>
              <a:ext cx="2396836" cy="279248"/>
            </a:xfrm>
            <a:custGeom>
              <a:avLst/>
              <a:gdLst>
                <a:gd name="connsiteX0" fmla="*/ 2396836 w 2396836"/>
                <a:gd name="connsiteY0" fmla="*/ 69273 h 371763"/>
                <a:gd name="connsiteX1" fmla="*/ 1343891 w 2396836"/>
                <a:gd name="connsiteY1" fmla="*/ 360218 h 371763"/>
                <a:gd name="connsiteX2" fmla="*/ 0 w 2396836"/>
                <a:gd name="connsiteY2" fmla="*/ 0 h 371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96836" h="371763">
                  <a:moveTo>
                    <a:pt x="2396836" y="69273"/>
                  </a:moveTo>
                  <a:cubicBezTo>
                    <a:pt x="2070099" y="220518"/>
                    <a:pt x="1743363" y="371763"/>
                    <a:pt x="1343891" y="360218"/>
                  </a:cubicBezTo>
                  <a:cubicBezTo>
                    <a:pt x="944419" y="348673"/>
                    <a:pt x="133927" y="53109"/>
                    <a:pt x="0" y="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3" name="Connecteur droit 22"/>
            <p:cNvCxnSpPr>
              <a:endCxn id="6" idx="0"/>
            </p:cNvCxnSpPr>
            <p:nvPr/>
          </p:nvCxnSpPr>
          <p:spPr>
            <a:xfrm rot="16200000" flipH="1">
              <a:off x="4643439" y="3786191"/>
              <a:ext cx="714380" cy="1428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>
              <a:stCxn id="9" idx="6"/>
              <a:endCxn id="4" idx="2"/>
            </p:cNvCxnSpPr>
            <p:nvPr/>
          </p:nvCxnSpPr>
          <p:spPr>
            <a:xfrm>
              <a:off x="3643309" y="2821779"/>
              <a:ext cx="642943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>
              <a:stCxn id="4" idx="3"/>
            </p:cNvCxnSpPr>
            <p:nvPr/>
          </p:nvCxnSpPr>
          <p:spPr>
            <a:xfrm rot="5400000">
              <a:off x="3816674" y="3342614"/>
              <a:ext cx="698841" cy="61694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>
              <a:stCxn id="4" idx="6"/>
              <a:endCxn id="7" idx="2"/>
            </p:cNvCxnSpPr>
            <p:nvPr/>
          </p:nvCxnSpPr>
          <p:spPr>
            <a:xfrm>
              <a:off x="5572135" y="2821778"/>
              <a:ext cx="1000128" cy="10715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ZoneTexte 30"/>
            <p:cNvSpPr txBox="1"/>
            <p:nvPr/>
          </p:nvSpPr>
          <p:spPr>
            <a:xfrm>
              <a:off x="4857755" y="1571614"/>
              <a:ext cx="64294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FP</a:t>
              </a:r>
              <a:endParaRPr lang="fr-FR" sz="2800" b="1" dirty="0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3643307" y="2214556"/>
              <a:ext cx="857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FC1</a:t>
              </a:r>
              <a:endParaRPr lang="fr-FR" sz="2800" b="1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3286117" y="3286126"/>
              <a:ext cx="7858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FC2</a:t>
              </a:r>
              <a:endParaRPr lang="fr-FR" sz="2800" b="1" dirty="0"/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4357687" y="3714752"/>
              <a:ext cx="857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FC3</a:t>
              </a:r>
              <a:endParaRPr lang="fr-FR" sz="2800" b="1" dirty="0"/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5786448" y="2357431"/>
              <a:ext cx="9286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FC5</a:t>
              </a:r>
              <a:endParaRPr lang="fr-FR" sz="2800" b="1" dirty="0"/>
            </a:p>
          </p:txBody>
        </p:sp>
        <p:sp>
          <p:nvSpPr>
            <p:cNvPr id="42" name="Oval 8"/>
            <p:cNvSpPr>
              <a:spLocks noChangeArrowheads="1"/>
            </p:cNvSpPr>
            <p:nvPr/>
          </p:nvSpPr>
          <p:spPr bwMode="auto">
            <a:xfrm>
              <a:off x="5786446" y="3786190"/>
              <a:ext cx="1428760" cy="1357322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>
                <a:buNone/>
              </a:pPr>
              <a:endParaRPr lang="ar-SA" sz="2000" b="1" dirty="0" smtClean="0"/>
            </a:p>
            <a:p>
              <a:pPr algn="ctr" rtl="1">
                <a:buNone/>
              </a:pPr>
              <a:r>
                <a:rPr lang="ar-SA" sz="2200" b="1" dirty="0" smtClean="0"/>
                <a:t>الحاسوب</a:t>
              </a:r>
            </a:p>
            <a:p>
              <a:pPr algn="r">
                <a:buNone/>
              </a:pPr>
              <a:endParaRPr lang="ar-SA" sz="2000" b="1" dirty="0" smtClean="0"/>
            </a:p>
          </p:txBody>
        </p:sp>
        <p:cxnSp>
          <p:nvCxnSpPr>
            <p:cNvPr id="44" name="Connecteur droit 43"/>
            <p:cNvCxnSpPr>
              <a:stCxn id="4" idx="5"/>
            </p:cNvCxnSpPr>
            <p:nvPr/>
          </p:nvCxnSpPr>
          <p:spPr>
            <a:xfrm rot="16200000" flipH="1">
              <a:off x="5450031" y="3235458"/>
              <a:ext cx="627403" cy="75981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5572132" y="3143248"/>
              <a:ext cx="857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 smtClean="0"/>
                <a:t>FC4</a:t>
              </a:r>
              <a:endParaRPr lang="fr-FR" sz="2800" b="1" dirty="0"/>
            </a:p>
          </p:txBody>
        </p:sp>
      </p:grp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ar-MA" sz="9600" b="1" dirty="0" smtClean="0">
                <a:solidFill>
                  <a:srgbClr val="FF0000"/>
                </a:solidFill>
              </a:rPr>
              <a:t>الدراسة الوظيفية</a:t>
            </a:r>
            <a:endParaRPr lang="fr-FR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571612"/>
            <a:ext cx="8715436" cy="4572032"/>
          </a:xfrm>
        </p:spPr>
        <p:txBody>
          <a:bodyPr>
            <a:normAutofit/>
          </a:bodyPr>
          <a:lstStyle/>
          <a:p>
            <a:pPr algn="r" rtl="1"/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FP</a:t>
            </a:r>
            <a:r>
              <a:rPr lang="fr-F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ar-MA" sz="3600" dirty="0" smtClean="0"/>
              <a:t>: مراعاة تنظيم حركة سير مستعملي الطريق.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SA" sz="3600" dirty="0" smtClean="0"/>
              <a:t>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FC1</a:t>
            </a:r>
            <a:r>
              <a:rPr lang="ar-MA" sz="3600" dirty="0" smtClean="0"/>
              <a:t> : يجب أن يقاوم عوامل المناخ  </a:t>
            </a:r>
            <a:r>
              <a:rPr lang="fr-FR" sz="3200" dirty="0" smtClean="0"/>
              <a:t>)</a:t>
            </a:r>
            <a:r>
              <a:rPr lang="ar-MA" sz="3200" b="1" dirty="0" smtClean="0"/>
              <a:t>الغبار</a:t>
            </a:r>
            <a:r>
              <a:rPr lang="fr-FR" sz="3200" b="1" dirty="0" smtClean="0"/>
              <a:t>-</a:t>
            </a:r>
            <a:r>
              <a:rPr lang="ar-MA" sz="3200" b="1" dirty="0" smtClean="0"/>
              <a:t> الأمطار </a:t>
            </a:r>
            <a:r>
              <a:rPr lang="fr-FR" sz="3200" b="1" dirty="0" smtClean="0"/>
              <a:t>-</a:t>
            </a:r>
            <a:r>
              <a:rPr lang="ar-MA" sz="3200" b="1" dirty="0" smtClean="0"/>
              <a:t>الصدأ</a:t>
            </a:r>
            <a:r>
              <a:rPr lang="fr-FR" sz="3200" b="1" dirty="0" smtClean="0"/>
              <a:t>(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FC2</a:t>
            </a:r>
            <a:r>
              <a:rPr lang="ar-MA" sz="3600" dirty="0" smtClean="0"/>
              <a:t> : </a:t>
            </a:r>
            <a:r>
              <a:rPr lang="ar-SA" sz="3600" dirty="0" smtClean="0"/>
              <a:t>ملائمة المكونات الكهروبية للمنظم مع توتر المأخذ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4000" dirty="0" smtClean="0"/>
              <a:t>220v/50HZ</a:t>
            </a:r>
            <a:r>
              <a:rPr lang="ar-SA" sz="3600" dirty="0" smtClean="0"/>
              <a:t> 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FC3</a:t>
            </a:r>
            <a:r>
              <a:rPr lang="ar-MA" sz="3600" dirty="0" smtClean="0"/>
              <a:t> : مراعاة </a:t>
            </a:r>
            <a:r>
              <a:rPr lang="ar-SA" sz="3600" dirty="0" smtClean="0"/>
              <a:t>كلفة الانجاز</a:t>
            </a:r>
            <a:r>
              <a:rPr lang="fr-FR" sz="3600" dirty="0" smtClean="0"/>
              <a:t>.</a:t>
            </a:r>
            <a:br>
              <a:rPr lang="fr-FR" sz="3600" dirty="0" smtClean="0"/>
            </a:b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FC4</a:t>
            </a:r>
            <a:r>
              <a:rPr lang="ar-MA" sz="3600" dirty="0" smtClean="0"/>
              <a:t> : </a:t>
            </a:r>
            <a:r>
              <a:rPr lang="ar-SA" sz="3600" dirty="0" smtClean="0"/>
              <a:t>إمكانية التحكم في الأضواء بالحاسوب عن طريق برنام للتظاهر. 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FC5</a:t>
            </a:r>
            <a:r>
              <a:rPr lang="ar-MA" sz="3600" dirty="0" smtClean="0"/>
              <a:t> : مراعاة جمالية</a:t>
            </a:r>
            <a:r>
              <a:rPr lang="fr-FR" sz="3600" dirty="0" smtClean="0"/>
              <a:t> </a:t>
            </a:r>
            <a:r>
              <a:rPr lang="ar-SA" sz="3600" dirty="0" smtClean="0"/>
              <a:t> الشكل الخارجي.</a:t>
            </a:r>
            <a:endParaRPr lang="fr-FR" sz="3600" dirty="0"/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6000" b="0" i="0" u="none" strike="noStrike" kern="1200" cap="none" spc="-100" normalizeH="0" baseline="0" noProof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التعبير عن الوظائف الخدماتية</a:t>
            </a:r>
            <a:endParaRPr kumimoji="0" lang="fr-FR" sz="60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0000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9" y="2000244"/>
            <a:ext cx="84401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6000" b="1" i="1" dirty="0" smtClean="0">
                <a:solidFill>
                  <a:srgbClr val="007033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تحديد مميزات الوظائف الخدماتية</a:t>
            </a:r>
            <a:endParaRPr lang="fr-FR" sz="60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34245" y="306910"/>
          <a:ext cx="8581159" cy="6051047"/>
        </p:xfrm>
        <a:graphic>
          <a:graphicData uri="http://schemas.openxmlformats.org/drawingml/2006/table">
            <a:tbl>
              <a:tblPr rtl="1"/>
              <a:tblGrid>
                <a:gridCol w="724876"/>
                <a:gridCol w="3067902"/>
                <a:gridCol w="3861698"/>
                <a:gridCol w="926683"/>
              </a:tblGrid>
              <a:tr h="5746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C00000"/>
                          </a:solidFill>
                          <a:latin typeface="Tahoma,Bold"/>
                          <a:ea typeface="Times New Roman"/>
                          <a:cs typeface="Tahoma,Bold"/>
                        </a:rPr>
                        <a:t>الوظيفة الخدماتية</a:t>
                      </a:r>
                      <a:endParaRPr lang="fr-FR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المعيار التقديري</a:t>
                      </a:r>
                      <a:endParaRPr lang="fr-FR" sz="3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المستوى</a:t>
                      </a:r>
                      <a:endParaRPr lang="fr-FR" sz="3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الليونة</a:t>
                      </a:r>
                      <a:endParaRPr lang="fr-FR" sz="2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2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Times New Roman"/>
                          <a:cs typeface="Arial"/>
                        </a:rPr>
                        <a:t>FP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latin typeface="Calibri"/>
                          <a:ea typeface="Times New Roman"/>
                          <a:cs typeface="Times New Roman"/>
                        </a:rPr>
                        <a:t>إشارات </a:t>
                      </a:r>
                      <a:r>
                        <a:rPr lang="ar-SA" sz="2400" dirty="0">
                          <a:latin typeface="Calibri"/>
                          <a:ea typeface="Times New Roman"/>
                          <a:cs typeface="Times New Roman"/>
                        </a:rPr>
                        <a:t>ضوئية ملونة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latin typeface="Calibri"/>
                          <a:ea typeface="Times New Roman"/>
                          <a:cs typeface="Times New Roman"/>
                        </a:rPr>
                        <a:t>مدة اشتغال الأضواء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الأحمر ، </a:t>
                      </a:r>
                      <a:r>
                        <a:rPr lang="ar-SA" sz="2000" dirty="0" smtClean="0">
                          <a:latin typeface="Calibri"/>
                          <a:ea typeface="Times New Roman"/>
                          <a:cs typeface="Times New Roman"/>
                        </a:rPr>
                        <a:t>الأصفر </a:t>
                      </a:r>
                      <a:r>
                        <a:rPr lang="ar-SA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و</a:t>
                      </a:r>
                      <a:r>
                        <a:rPr lang="ar-SA" sz="2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الأخضر.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latin typeface="Calibri"/>
                          <a:ea typeface="Times New Roman"/>
                          <a:cs typeface="Times New Roman"/>
                        </a:rPr>
                        <a:t>الأحمر: </a:t>
                      </a:r>
                      <a:r>
                        <a:rPr lang="ar-SA" sz="16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 ثواني</a:t>
                      </a:r>
                      <a:r>
                        <a:rPr lang="ar-SA" sz="1600" b="1" dirty="0">
                          <a:latin typeface="Calibri"/>
                          <a:ea typeface="Times New Roman"/>
                          <a:cs typeface="Times New Roman"/>
                        </a:rPr>
                        <a:t>- الأصفر : </a:t>
                      </a:r>
                      <a:r>
                        <a:rPr lang="ar-SA" sz="16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2ثواني</a:t>
                      </a:r>
                      <a:r>
                        <a:rPr lang="ar-SA" sz="1600" b="1" dirty="0">
                          <a:latin typeface="Calibri"/>
                          <a:ea typeface="Times New Roman"/>
                          <a:cs typeface="Times New Roman"/>
                        </a:rPr>
                        <a:t> – الأخضر : </a:t>
                      </a:r>
                      <a:r>
                        <a:rPr lang="ar-SA" sz="16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6ثواني</a:t>
                      </a:r>
                      <a:endParaRPr lang="fr-FR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إمكانية </a:t>
                      </a:r>
                      <a:r>
                        <a:rPr lang="ar-SA" sz="1400" b="1" dirty="0">
                          <a:latin typeface="Calibri"/>
                          <a:ea typeface="Times New Roman"/>
                          <a:cs typeface="Times New Roman"/>
                        </a:rPr>
                        <a:t>تعديل المدة برمجيا</a:t>
                      </a:r>
                      <a:endParaRPr lang="fr-FR" sz="1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23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FC1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الرطوبة،الحرارة،الصدمات</a:t>
                      </a:r>
                      <a:endParaRPr kumimoji="0"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حسب ماهومتعارف عليه 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fr-FR" sz="1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72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FC2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+mn-cs"/>
                        </a:rPr>
                        <a:t>التوتر الكهربائي 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توتر المأخذ</a:t>
                      </a:r>
                      <a:r>
                        <a:rPr lang="fr-FR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/50hz </a:t>
                      </a:r>
                      <a:r>
                        <a:rPr lang="ar-SA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ar-SA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220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إجباري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323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FC3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أقل كلفة ممكنة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بين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200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و300 درهم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±2dh</a:t>
                      </a: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923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FC4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برنامج التحكم بإحدى لغات البرمجة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ربط بأحد منافذ الحاسوب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المنفذ المتوازي أو التسلسلي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إحدى اللغات :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Vb6 - vb.net 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qbasic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.......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Db25  </a:t>
                      </a:r>
                      <a:r>
                        <a:rPr lang="ar-M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أو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db9       </a:t>
                      </a: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0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FC5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شكل النموذج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شكل ولون جذاب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fr-FR" sz="1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14409" y="1928805"/>
            <a:ext cx="95726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6000" b="1" i="1" dirty="0" smtClean="0">
                <a:solidFill>
                  <a:srgbClr val="007033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تصنيف وترتيب الوظائف الخدماتية</a:t>
            </a:r>
            <a:endParaRPr lang="fr-FR" sz="60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5852" y="1928802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9600" b="1" i="1" dirty="0" smtClean="0">
                <a:solidFill>
                  <a:srgbClr val="007033"/>
                </a:solidFill>
                <a:latin typeface="Calibri" pitchFamily="34" charset="0"/>
                <a:cs typeface="Andalus" pitchFamily="2" charset="-78"/>
              </a:rPr>
              <a:t>الفرز المتقاطـع</a:t>
            </a:r>
            <a:endParaRPr lang="fr-FR" sz="96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214283" y="500045"/>
            <a:ext cx="8715436" cy="5659295"/>
            <a:chOff x="1080" y="1162"/>
            <a:chExt cx="3714" cy="2335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364" y="1433"/>
              <a:ext cx="1954" cy="31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711" y="1433"/>
              <a:ext cx="1607" cy="58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109" y="1433"/>
              <a:ext cx="1209" cy="8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484" y="1433"/>
              <a:ext cx="833" cy="118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893" y="1433"/>
              <a:ext cx="1144" cy="147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292" y="1433"/>
              <a:ext cx="1085" cy="20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endParaRPr lang="fr-FR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110" y="1174"/>
              <a:ext cx="2435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pPr algn="just"/>
              <a:r>
                <a:rPr lang="ar-SA" sz="2000" dirty="0" smtClean="0">
                  <a:latin typeface="Times New Roman" pitchFamily="18" charset="0"/>
                </a:rPr>
                <a:t>          </a:t>
              </a:r>
              <a:r>
                <a:rPr lang="ar-MA" sz="2000" dirty="0" smtClean="0">
                  <a:latin typeface="Times New Roman" pitchFamily="18" charset="0"/>
                </a:rPr>
                <a:t> </a:t>
              </a:r>
              <a:r>
                <a:rPr lang="fr-FR" sz="2000" dirty="0" smtClean="0">
                  <a:latin typeface="Times New Roman" pitchFamily="18" charset="0"/>
                </a:rPr>
                <a:t>FC</a:t>
              </a:r>
              <a:r>
                <a:rPr lang="fr-FR" sz="2000" baseline="-25000" dirty="0" smtClean="0">
                  <a:latin typeface="Times New Roman" pitchFamily="18" charset="0"/>
                </a:rPr>
                <a:t>1</a:t>
              </a:r>
              <a:r>
                <a:rPr lang="fr-FR" sz="2000" dirty="0" smtClean="0">
                  <a:latin typeface="Times New Roman" pitchFamily="18" charset="0"/>
                </a:rPr>
                <a:t>  </a:t>
              </a:r>
              <a:r>
                <a:rPr lang="ar-MA" sz="2000" dirty="0" smtClean="0">
                  <a:latin typeface="Times New Roman" pitchFamily="18" charset="0"/>
                </a:rPr>
                <a:t>    </a:t>
              </a:r>
              <a:r>
                <a:rPr lang="fr-FR" sz="2000" dirty="0">
                  <a:latin typeface="Times New Roman" pitchFamily="18" charset="0"/>
                </a:rPr>
                <a:t>FC</a:t>
              </a:r>
              <a:r>
                <a:rPr lang="fr-FR" sz="2000" baseline="-25000" dirty="0">
                  <a:latin typeface="Times New Roman" pitchFamily="18" charset="0"/>
                </a:rPr>
                <a:t>2</a:t>
              </a:r>
              <a:r>
                <a:rPr lang="fr-FR" sz="2000" dirty="0">
                  <a:latin typeface="Times New Roman" pitchFamily="18" charset="0"/>
                </a:rPr>
                <a:t>   </a:t>
              </a:r>
              <a:r>
                <a:rPr lang="ar-MA" sz="2000" dirty="0">
                  <a:latin typeface="Times New Roman" pitchFamily="18" charset="0"/>
                </a:rPr>
                <a:t>    </a:t>
              </a:r>
              <a:r>
                <a:rPr lang="fr-FR" sz="2000" dirty="0">
                  <a:latin typeface="Times New Roman" pitchFamily="18" charset="0"/>
                </a:rPr>
                <a:t>FC</a:t>
              </a:r>
              <a:r>
                <a:rPr lang="fr-FR" sz="2000" baseline="-25000" dirty="0">
                  <a:latin typeface="Times New Roman" pitchFamily="18" charset="0"/>
                </a:rPr>
                <a:t>3</a:t>
              </a:r>
              <a:r>
                <a:rPr lang="fr-FR" sz="2000" dirty="0">
                  <a:latin typeface="Times New Roman" pitchFamily="18" charset="0"/>
                </a:rPr>
                <a:t>   </a:t>
              </a:r>
              <a:r>
                <a:rPr lang="ar-MA" sz="2000" dirty="0">
                  <a:latin typeface="Times New Roman" pitchFamily="18" charset="0"/>
                </a:rPr>
                <a:t>    </a:t>
              </a:r>
              <a:r>
                <a:rPr lang="fr-FR" sz="2000" dirty="0">
                  <a:latin typeface="Times New Roman" pitchFamily="18" charset="0"/>
                </a:rPr>
                <a:t>FC</a:t>
              </a:r>
              <a:r>
                <a:rPr lang="fr-FR" sz="2000" baseline="-25000" dirty="0">
                  <a:latin typeface="Times New Roman" pitchFamily="18" charset="0"/>
                </a:rPr>
                <a:t>4</a:t>
              </a:r>
              <a:r>
                <a:rPr lang="fr-FR" sz="2000" dirty="0">
                  <a:latin typeface="Times New Roman" pitchFamily="18" charset="0"/>
                </a:rPr>
                <a:t>   </a:t>
              </a:r>
              <a:r>
                <a:rPr lang="ar-MA" sz="2000" dirty="0">
                  <a:latin typeface="Times New Roman" pitchFamily="18" charset="0"/>
                </a:rPr>
                <a:t>     </a:t>
              </a:r>
              <a:r>
                <a:rPr lang="fr-FR" sz="2000" dirty="0">
                  <a:latin typeface="Times New Roman" pitchFamily="18" charset="0"/>
                </a:rPr>
                <a:t>FC</a:t>
              </a:r>
              <a:r>
                <a:rPr lang="fr-FR" sz="2000" baseline="-25000" dirty="0">
                  <a:latin typeface="Times New Roman" pitchFamily="18" charset="0"/>
                </a:rPr>
                <a:t>5</a:t>
              </a:r>
              <a:r>
                <a:rPr lang="fr-FR" sz="2000" dirty="0">
                  <a:latin typeface="Times New Roman" pitchFamily="18" charset="0"/>
                </a:rPr>
                <a:t>  </a:t>
              </a:r>
              <a:endParaRPr lang="fr-FR" sz="2000" dirty="0">
                <a:latin typeface="Verdana" pitchFamily="34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1080" y="1457"/>
              <a:ext cx="389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sz="1400" dirty="0">
                  <a:latin typeface="Times New Roman" pitchFamily="18" charset="0"/>
                </a:rPr>
                <a:t>FP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429" y="1733"/>
              <a:ext cx="1986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dirty="0">
                  <a:latin typeface="Times New Roman" pitchFamily="18" charset="0"/>
                </a:rPr>
                <a:t>FC</a:t>
              </a:r>
              <a:r>
                <a:rPr lang="fr-FR" baseline="-25000" dirty="0">
                  <a:latin typeface="Times New Roman" pitchFamily="18" charset="0"/>
                </a:rPr>
                <a:t>1</a:t>
              </a:r>
              <a:r>
                <a:rPr lang="fr-FR" dirty="0">
                  <a:latin typeface="Times New Roman" pitchFamily="18" charset="0"/>
                </a:rPr>
                <a:t>  </a:t>
              </a:r>
              <a:r>
                <a:rPr lang="ar-MA" dirty="0">
                  <a:latin typeface="Times New Roman" pitchFamily="18" charset="0"/>
                </a:rPr>
                <a:t>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2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ar-MA" dirty="0">
                  <a:latin typeface="Times New Roman" pitchFamily="18" charset="0"/>
                </a:rPr>
                <a:t>    </a:t>
              </a:r>
              <a:r>
                <a:rPr lang="ar-SA" dirty="0" smtClean="0">
                  <a:latin typeface="Times New Roman" pitchFamily="18" charset="0"/>
                </a:rPr>
                <a:t> </a:t>
              </a:r>
              <a:r>
                <a:rPr lang="nl-NL" dirty="0" smtClean="0">
                  <a:latin typeface="Times New Roman" pitchFamily="18" charset="0"/>
                </a:rPr>
                <a:t>FC</a:t>
              </a:r>
              <a:r>
                <a:rPr lang="nl-NL" baseline="-25000" dirty="0" smtClean="0">
                  <a:latin typeface="Times New Roman" pitchFamily="18" charset="0"/>
                </a:rPr>
                <a:t>3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 </a:t>
              </a:r>
              <a:r>
                <a:rPr lang="ar-MA" b="1" dirty="0">
                  <a:solidFill>
                    <a:srgbClr val="FF0000"/>
                  </a:solidFill>
                  <a:latin typeface="Times New Roman" pitchFamily="18" charset="0"/>
                </a:rPr>
                <a:t> 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4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 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ar-MA" dirty="0">
                  <a:latin typeface="Times New Roman" pitchFamily="18" charset="0"/>
                </a:rPr>
                <a:t> 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1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</a:rPr>
                <a:t>  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791" y="2017"/>
              <a:ext cx="1991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dirty="0">
                  <a:latin typeface="Times New Roman" pitchFamily="18" charset="0"/>
                </a:rPr>
                <a:t>FC</a:t>
              </a:r>
              <a:r>
                <a:rPr lang="fr-FR" baseline="-25000" dirty="0">
                  <a:latin typeface="Times New Roman" pitchFamily="18" charset="0"/>
                </a:rPr>
                <a:t>2</a:t>
              </a:r>
              <a:r>
                <a:rPr lang="fr-FR" dirty="0">
                  <a:latin typeface="Times New Roman" pitchFamily="18" charset="0"/>
                </a:rPr>
                <a:t>  </a:t>
              </a:r>
              <a:r>
                <a:rPr lang="ar-MA" dirty="0">
                  <a:latin typeface="Times New Roman" pitchFamily="18" charset="0"/>
                </a:rPr>
                <a:t>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3 </a:t>
              </a:r>
              <a:r>
                <a:rPr lang="ar-SA" baseline="-25000" dirty="0" smtClean="0">
                  <a:latin typeface="Times New Roman" pitchFamily="18" charset="0"/>
                </a:rPr>
                <a:t>  </a:t>
              </a:r>
              <a:r>
                <a:rPr lang="nl-NL" b="1" dirty="0" smtClean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nl-NL" dirty="0" smtClean="0">
                  <a:latin typeface="Times New Roman" pitchFamily="18" charset="0"/>
                </a:rPr>
                <a:t> </a:t>
              </a:r>
              <a:r>
                <a:rPr lang="ar-MA" dirty="0" smtClean="0">
                  <a:latin typeface="Times New Roman" pitchFamily="18" charset="0"/>
                </a:rPr>
                <a:t>  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4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  </a:t>
              </a:r>
              <a:r>
                <a:rPr lang="ar-MA" b="1" dirty="0">
                  <a:solidFill>
                    <a:srgbClr val="FF0000"/>
                  </a:solidFill>
                  <a:latin typeface="Times New Roman" pitchFamily="18" charset="0"/>
                </a:rPr>
                <a:t> 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5 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r>
                <a:rPr lang="nl-NL" dirty="0">
                  <a:latin typeface="Times New Roman" pitchFamily="18" charset="0"/>
                </a:rPr>
                <a:t>  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2154" y="2325"/>
              <a:ext cx="1542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dirty="0">
                  <a:latin typeface="Times New Roman" pitchFamily="18" charset="0"/>
                </a:rPr>
                <a:t>FC</a:t>
              </a:r>
              <a:r>
                <a:rPr lang="fr-FR" baseline="-25000" dirty="0">
                  <a:latin typeface="Times New Roman" pitchFamily="18" charset="0"/>
                </a:rPr>
                <a:t>3</a:t>
              </a:r>
              <a:r>
                <a:rPr lang="fr-FR" dirty="0">
                  <a:latin typeface="Times New Roman" pitchFamily="18" charset="0"/>
                </a:rPr>
                <a:t>  </a:t>
              </a:r>
              <a:r>
                <a:rPr lang="ar-MA" dirty="0">
                  <a:latin typeface="Times New Roman" pitchFamily="18" charset="0"/>
                </a:rPr>
                <a:t>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4 </a:t>
              </a:r>
              <a:r>
                <a:rPr lang="ar-SA" baseline="-25000" dirty="0" smtClean="0">
                  <a:latin typeface="Times New Roman" pitchFamily="18" charset="0"/>
                </a:rPr>
                <a:t>   </a:t>
              </a:r>
              <a:r>
                <a:rPr lang="nl-NL" baseline="-25000" dirty="0" smtClean="0">
                  <a:latin typeface="Times New Roman" pitchFamily="18" charset="0"/>
                </a:rPr>
                <a:t>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r>
                <a:rPr lang="ar-MA" b="1" dirty="0">
                  <a:solidFill>
                    <a:srgbClr val="FF0000"/>
                  </a:solidFill>
                  <a:latin typeface="Times New Roman" pitchFamily="18" charset="0"/>
                </a:rPr>
                <a:t>    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3 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</a:rPr>
                <a:t>  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2572" y="2665"/>
              <a:ext cx="998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dirty="0">
                  <a:latin typeface="Times New Roman" pitchFamily="18" charset="0"/>
                </a:rPr>
                <a:t>FC</a:t>
              </a:r>
              <a:r>
                <a:rPr lang="fr-FR" baseline="-25000" dirty="0">
                  <a:latin typeface="Times New Roman" pitchFamily="18" charset="0"/>
                </a:rPr>
                <a:t>4</a:t>
              </a:r>
              <a:r>
                <a:rPr lang="fr-FR" dirty="0">
                  <a:latin typeface="Times New Roman" pitchFamily="18" charset="0"/>
                </a:rPr>
                <a:t>  </a:t>
              </a:r>
              <a:r>
                <a:rPr lang="ar-MA" dirty="0">
                  <a:latin typeface="Times New Roman" pitchFamily="18" charset="0"/>
                </a:rPr>
                <a:t>    </a:t>
              </a:r>
              <a:r>
                <a:rPr lang="nl-NL" dirty="0">
                  <a:latin typeface="Times New Roman" pitchFamily="18" charset="0"/>
                </a:rPr>
                <a:t>FC</a:t>
              </a:r>
              <a:r>
                <a:rPr lang="nl-NL" baseline="-25000" dirty="0">
                  <a:latin typeface="Times New Roman" pitchFamily="18" charset="0"/>
                </a:rPr>
                <a:t>4 </a:t>
              </a:r>
              <a:r>
                <a:rPr lang="ar-SA" baseline="-25000" dirty="0" smtClean="0">
                  <a:latin typeface="Times New Roman" pitchFamily="18" charset="0"/>
                </a:rPr>
                <a:t>   </a:t>
              </a:r>
              <a:r>
                <a:rPr lang="nl-NL" baseline="-25000" dirty="0" smtClean="0">
                  <a:latin typeface="Times New Roman" pitchFamily="18" charset="0"/>
                </a:rPr>
                <a:t>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2937" y="2930"/>
              <a:ext cx="489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latin typeface="Times New Roman" pitchFamily="18" charset="0"/>
                </a:rPr>
                <a:t>FC</a:t>
              </a:r>
              <a:r>
                <a:rPr lang="fr-FR" b="1" baseline="-25000" dirty="0">
                  <a:latin typeface="Times New Roman" pitchFamily="18" charset="0"/>
                </a:rPr>
                <a:t>5</a:t>
              </a:r>
              <a:endParaRPr lang="fr-FR" b="1" dirty="0">
                <a:latin typeface="Verdana" pitchFamily="34" charset="0"/>
              </a:endParaRPr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1283" y="1435"/>
              <a:ext cx="2106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dirty="0">
                  <a:latin typeface="Times New Roman" pitchFamily="18" charset="0"/>
                </a:rPr>
                <a:t>   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ar-MA" dirty="0">
                  <a:latin typeface="Times New Roman" pitchFamily="18" charset="0"/>
                </a:rPr>
                <a:t>  </a:t>
              </a:r>
              <a:r>
                <a:rPr lang="fr-FR" dirty="0">
                  <a:latin typeface="Times New Roman" pitchFamily="18" charset="0"/>
                </a:rPr>
                <a:t>0</a:t>
              </a:r>
              <a:r>
                <a:rPr lang="nl-NL" dirty="0">
                  <a:latin typeface="Times New Roman" pitchFamily="18" charset="0"/>
                </a:rPr>
                <a:t>  </a:t>
              </a:r>
              <a:r>
                <a:rPr lang="ar-MA" dirty="0">
                  <a:latin typeface="Times New Roman" pitchFamily="18" charset="0"/>
                </a:rPr>
                <a:t>      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nl-NL" dirty="0" smtClean="0">
                  <a:latin typeface="Times New Roman" pitchFamily="18" charset="0"/>
                </a:rPr>
                <a:t>FP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r>
                <a:rPr lang="nl-NL" dirty="0">
                  <a:solidFill>
                    <a:srgbClr val="FF0000"/>
                  </a:solidFill>
                  <a:latin typeface="Times New Roman" pitchFamily="18" charset="0"/>
                </a:rPr>
                <a:t>   </a:t>
              </a:r>
              <a:r>
                <a:rPr lang="ar-MA" dirty="0">
                  <a:solidFill>
                    <a:srgbClr val="FF0000"/>
                  </a:solidFill>
                  <a:latin typeface="Times New Roman" pitchFamily="18" charset="0"/>
                </a:rPr>
                <a:t>    </a:t>
              </a:r>
              <a:r>
                <a:rPr lang="nl-NL" dirty="0">
                  <a:latin typeface="Times New Roman" pitchFamily="18" charset="0"/>
                </a:rPr>
                <a:t>FP 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1  </a:t>
              </a:r>
              <a:r>
                <a:rPr lang="ar-MA" b="1" dirty="0">
                  <a:solidFill>
                    <a:srgbClr val="FF0000"/>
                  </a:solidFill>
                  <a:latin typeface="Times New Roman" pitchFamily="18" charset="0"/>
                </a:rPr>
                <a:t>     </a:t>
              </a:r>
              <a:r>
                <a:rPr lang="nl-NL" dirty="0">
                  <a:latin typeface="Times New Roman" pitchFamily="18" charset="0"/>
                </a:rPr>
                <a:t>FP 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</a:rPr>
                <a:t> </a:t>
              </a:r>
              <a:r>
                <a:rPr lang="ar-MA" dirty="0">
                  <a:latin typeface="Times New Roman" pitchFamily="18" charset="0"/>
                </a:rPr>
                <a:t>    </a:t>
              </a:r>
              <a:r>
                <a:rPr lang="nl-NL" dirty="0">
                  <a:latin typeface="Times New Roman" pitchFamily="18" charset="0"/>
                </a:rPr>
                <a:t>FP   </a:t>
              </a:r>
              <a:r>
                <a:rPr lang="nl-NL" b="1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nl-NL" dirty="0">
                  <a:latin typeface="Times New Roman" pitchFamily="18" charset="0"/>
                </a:rPr>
                <a:t> </a:t>
              </a:r>
              <a:endParaRPr lang="fr-FR" dirty="0">
                <a:latin typeface="Verdana" pitchFamily="34" charset="0"/>
              </a:endParaRPr>
            </a:p>
          </p:txBody>
        </p:sp>
        <p:grpSp>
          <p:nvGrpSpPr>
            <p:cNvPr id="20" name="Group 34"/>
            <p:cNvGrpSpPr>
              <a:grpSpLocks/>
            </p:cNvGrpSpPr>
            <p:nvPr/>
          </p:nvGrpSpPr>
          <p:grpSpPr bwMode="auto">
            <a:xfrm>
              <a:off x="3283" y="1750"/>
              <a:ext cx="1093" cy="1446"/>
              <a:chOff x="3285" y="1523"/>
              <a:chExt cx="1397" cy="1446"/>
            </a:xfrm>
          </p:grpSpPr>
          <p:sp>
            <p:nvSpPr>
              <p:cNvPr id="29" name="Line 19"/>
              <p:cNvSpPr>
                <a:spLocks noChangeShapeType="1"/>
              </p:cNvSpPr>
              <p:nvPr/>
            </p:nvSpPr>
            <p:spPr bwMode="auto">
              <a:xfrm>
                <a:off x="3301" y="1523"/>
                <a:ext cx="138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0" name="Line 20"/>
              <p:cNvSpPr>
                <a:spLocks noChangeShapeType="1"/>
              </p:cNvSpPr>
              <p:nvPr/>
            </p:nvSpPr>
            <p:spPr bwMode="auto">
              <a:xfrm>
                <a:off x="3296" y="1784"/>
                <a:ext cx="1381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1" name="Line 21"/>
              <p:cNvSpPr>
                <a:spLocks noChangeShapeType="1"/>
              </p:cNvSpPr>
              <p:nvPr/>
            </p:nvSpPr>
            <p:spPr bwMode="auto">
              <a:xfrm>
                <a:off x="3290" y="2085"/>
                <a:ext cx="138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2" name="Line 22"/>
              <p:cNvSpPr>
                <a:spLocks noChangeShapeType="1"/>
              </p:cNvSpPr>
              <p:nvPr/>
            </p:nvSpPr>
            <p:spPr bwMode="auto">
              <a:xfrm>
                <a:off x="3295" y="2387"/>
                <a:ext cx="138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3" name="Line 23"/>
              <p:cNvSpPr>
                <a:spLocks noChangeShapeType="1"/>
              </p:cNvSpPr>
              <p:nvPr/>
            </p:nvSpPr>
            <p:spPr bwMode="auto">
              <a:xfrm>
                <a:off x="3300" y="2678"/>
                <a:ext cx="138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  <p:sp>
            <p:nvSpPr>
              <p:cNvPr id="34" name="Line 25"/>
              <p:cNvSpPr>
                <a:spLocks noChangeShapeType="1"/>
              </p:cNvSpPr>
              <p:nvPr/>
            </p:nvSpPr>
            <p:spPr bwMode="auto">
              <a:xfrm>
                <a:off x="3285" y="2968"/>
                <a:ext cx="1382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defPPr>
                  <a:defRPr lang="fr-F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Garamond" pitchFamily="18" charset="0"/>
                    <a:ea typeface="+mn-ea"/>
                    <a:cs typeface="Arial" charset="0"/>
                  </a:defRPr>
                </a:lvl9pPr>
              </a:lstStyle>
              <a:p>
                <a:endParaRPr lang="fr-FR"/>
              </a:p>
            </p:txBody>
          </p:sp>
        </p:grp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3198" y="1162"/>
              <a:ext cx="1205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pPr algn="just" rtl="1"/>
              <a:r>
                <a:rPr lang="ar-SA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  </a:t>
              </a:r>
              <a:r>
                <a:rPr lang="ar-MA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النسبة</a:t>
              </a:r>
              <a:r>
                <a:rPr lang="fr-FR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% </a:t>
              </a:r>
              <a:r>
                <a:rPr lang="ar-MA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  </a:t>
              </a:r>
              <a:r>
                <a:rPr lang="ar-SA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   </a:t>
              </a:r>
              <a:r>
                <a:rPr lang="ar-MA" sz="2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 </a:t>
              </a:r>
              <a:r>
                <a:rPr lang="ar-MA" sz="24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raditional Arabic" pitchFamily="2" charset="-78"/>
                </a:rPr>
                <a:t>المجموع</a:t>
              </a:r>
              <a:endPara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cs typeface="Traditional Arabic" pitchFamily="2" charset="-78"/>
              </a:endParaRP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3536" y="1487"/>
              <a:ext cx="1228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8               34.8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3546" y="1751"/>
              <a:ext cx="1247" cy="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2               8.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4" name="Text Box 29"/>
            <p:cNvSpPr txBox="1">
              <a:spLocks noChangeArrowheads="1"/>
            </p:cNvSpPr>
            <p:nvPr/>
          </p:nvSpPr>
          <p:spPr bwMode="auto">
            <a:xfrm>
              <a:off x="3536" y="2006"/>
              <a:ext cx="1258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1               4.34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5" name="Text Box 30"/>
            <p:cNvSpPr txBox="1">
              <a:spLocks noChangeArrowheads="1"/>
            </p:cNvSpPr>
            <p:nvPr/>
          </p:nvSpPr>
          <p:spPr bwMode="auto">
            <a:xfrm>
              <a:off x="3547" y="2314"/>
              <a:ext cx="1236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5               21.74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3545" y="2609"/>
              <a:ext cx="1228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6               26.08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3555" y="2897"/>
              <a:ext cx="1228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1               4.34</a:t>
              </a:r>
              <a:endParaRPr lang="fr-FR" dirty="0">
                <a:latin typeface="Verdana" pitchFamily="34" charset="0"/>
              </a:endParaRP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3515" y="3203"/>
              <a:ext cx="1258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fr-F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Garamond" pitchFamily="18" charset="0"/>
                  <a:ea typeface="+mn-ea"/>
                  <a:cs typeface="Arial" charset="0"/>
                </a:defRPr>
              </a:lvl9pPr>
            </a:lstStyle>
            <a:p>
              <a:r>
                <a:rPr lang="fr-FR" b="1" dirty="0">
                  <a:solidFill>
                    <a:srgbClr val="FF0000"/>
                  </a:solidFill>
                  <a:latin typeface="Times New Roman" pitchFamily="18" charset="0"/>
                </a:rPr>
                <a:t>23              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</a:rPr>
                <a:t>100</a:t>
              </a:r>
              <a:endParaRPr lang="fr-FR" dirty="0">
                <a:latin typeface="Verdana" pitchFamily="34" charset="0"/>
              </a:endParaRPr>
            </a:p>
          </p:txBody>
        </p:sp>
      </p:grpSp>
      <p:cxnSp>
        <p:nvCxnSpPr>
          <p:cNvPr id="38" name="Connecteur droit 37"/>
          <p:cNvCxnSpPr>
            <a:stCxn id="10" idx="0"/>
            <a:endCxn id="10" idx="2"/>
          </p:cNvCxnSpPr>
          <p:nvPr/>
        </p:nvCxnSpPr>
        <p:spPr>
          <a:xfrm rot="16200000" flipH="1">
            <a:off x="4176878" y="3658099"/>
            <a:ext cx="500247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86315" y="142853"/>
            <a:ext cx="41433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6000" b="1" i="1" dirty="0" smtClean="0">
                <a:solidFill>
                  <a:srgbClr val="007033"/>
                </a:solidFill>
                <a:latin typeface="Calibri" pitchFamily="34" charset="0"/>
                <a:cs typeface="Andalus" pitchFamily="2" charset="-78"/>
              </a:rPr>
              <a:t>التمثيل المبياني:</a:t>
            </a:r>
            <a:endParaRPr lang="fr-FR" sz="6000" dirty="0"/>
          </a:p>
        </p:txBody>
      </p:sp>
      <p:graphicFrame>
        <p:nvGraphicFramePr>
          <p:cNvPr id="16" name="Graphique 15"/>
          <p:cNvGraphicFramePr/>
          <p:nvPr/>
        </p:nvGraphicFramePr>
        <p:xfrm>
          <a:off x="428597" y="1214424"/>
          <a:ext cx="8501123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895928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-285784" y="714357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يتبين من خلال المبيان أن الوظيفة 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FP</a:t>
            </a:r>
            <a:r>
              <a:rPr lang="ar-SA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له أكبر نسبة مئوية تليها الوظيفتين </a:t>
            </a:r>
            <a:r>
              <a:rPr lang="fr-FR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FC4</a:t>
            </a:r>
            <a:r>
              <a:rPr lang="ar-SA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ثم </a:t>
            </a:r>
            <a:r>
              <a:rPr lang="fr-FR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FC3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لذا</a:t>
            </a:r>
            <a:r>
              <a:rPr kumimoji="0" lang="ar-SA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ينبغي الأخذ بعين الاعتبار</a:t>
            </a:r>
            <a:r>
              <a:rPr lang="ar-SA" sz="3600" b="1" dirty="0" smtClean="0">
                <a:latin typeface="Arial" pitchFamily="34" charset="0"/>
                <a:cs typeface="Arial" pitchFamily="34" charset="0"/>
              </a:rPr>
              <a:t> هاتين الوظيفتين خلال مرحلة </a:t>
            </a:r>
          </a:p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الإنجاز.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1928805"/>
            <a:ext cx="78581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6000" b="1" i="1" dirty="0" smtClean="0">
                <a:solidFill>
                  <a:srgbClr val="007033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صياغة دفتر التحملات الوظيفي</a:t>
            </a:r>
            <a:endParaRPr lang="fr-FR" sz="60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4283" y="500042"/>
            <a:ext cx="8715436" cy="598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b="1" dirty="0" smtClean="0">
                <a:solidFill>
                  <a:srgbClr val="FF0000"/>
                </a:solidFill>
                <a:latin typeface="Tahoma,Bold"/>
                <a:ea typeface="Times New Roman"/>
                <a:cs typeface="Tahoma,Bold"/>
              </a:rPr>
              <a:t>تقديم عام للمشروع</a:t>
            </a:r>
            <a:r>
              <a:rPr lang="fr-FR" sz="2400" b="1" dirty="0" smtClean="0">
                <a:solidFill>
                  <a:srgbClr val="FF0000"/>
                </a:solidFill>
                <a:latin typeface="Tahoma,Bold"/>
                <a:ea typeface="Times New Roman"/>
                <a:cs typeface="Arial"/>
              </a:rPr>
              <a:t> :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008000"/>
                </a:solidFill>
                <a:latin typeface="Tahoma,Bold"/>
                <a:ea typeface="Times New Roman"/>
                <a:cs typeface="Arial"/>
              </a:rPr>
              <a:t>-1 </a:t>
            </a:r>
            <a:r>
              <a:rPr lang="ar-SA" sz="2400" b="1" dirty="0" smtClean="0">
                <a:solidFill>
                  <a:srgbClr val="008000"/>
                </a:solidFill>
                <a:latin typeface="Tahoma,Bold"/>
                <a:ea typeface="Times New Roman"/>
                <a:cs typeface="Tahoma,Bold"/>
              </a:rPr>
              <a:t>المشروع </a:t>
            </a:r>
            <a:r>
              <a:rPr lang="fr-FR" sz="2400" dirty="0" smtClean="0">
                <a:solidFill>
                  <a:srgbClr val="000000"/>
                </a:solidFill>
                <a:latin typeface="Tahoma"/>
                <a:ea typeface="Times New Roman"/>
                <a:cs typeface="Arial"/>
              </a:rPr>
              <a:t>: </a:t>
            </a:r>
            <a:r>
              <a:rPr lang="ar-SA" sz="2400" dirty="0" smtClean="0">
                <a:ea typeface="Times New Roman"/>
                <a:cs typeface="Times New Roman"/>
              </a:rPr>
              <a:t>إنجاز نموذج لمنظم أضواء ملتقى الطرق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.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2400" dirty="0" smtClean="0">
                <a:solidFill>
                  <a:srgbClr val="000000"/>
                </a:solidFill>
                <a:latin typeface="Tahoma"/>
                <a:ea typeface="Times New Roman"/>
                <a:cs typeface="Arial"/>
              </a:rPr>
              <a:t> 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008000"/>
                </a:solidFill>
                <a:latin typeface="Tahoma,Bold"/>
                <a:ea typeface="Times New Roman"/>
                <a:cs typeface="Arial"/>
              </a:rPr>
              <a:t>-2 </a:t>
            </a:r>
            <a:r>
              <a:rPr lang="ar-SA" sz="2400" b="1" dirty="0" smtClean="0">
                <a:solidFill>
                  <a:srgbClr val="008000"/>
                </a:solidFill>
                <a:latin typeface="Tahoma,Bold"/>
                <a:ea typeface="Times New Roman"/>
                <a:cs typeface="Tahoma,Bold"/>
              </a:rPr>
              <a:t>أهداف المشروع</a:t>
            </a:r>
            <a:r>
              <a:rPr lang="fr-FR" sz="2400" b="1" dirty="0" smtClean="0">
                <a:solidFill>
                  <a:srgbClr val="008000"/>
                </a:solidFill>
                <a:latin typeface="Tahoma,Bold"/>
                <a:ea typeface="Times New Roman"/>
                <a:cs typeface="Arial"/>
              </a:rPr>
              <a:t> :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dirty="0" smtClean="0">
                <a:ea typeface="Times New Roman"/>
                <a:cs typeface="Times New Roman"/>
              </a:rPr>
              <a:t>تنظيم حركة السير لفائدة مستعملي الطريق لتجنب حوادث السير</a:t>
            </a:r>
            <a:r>
              <a:rPr lang="en-US" sz="2400" dirty="0" smtClean="0">
                <a:latin typeface="Times New Roman"/>
                <a:ea typeface="Times New Roman"/>
                <a:cs typeface="Arial"/>
              </a:rPr>
              <a:t>.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dirty="0" smtClean="0">
                <a:ea typeface="Times New Roman"/>
                <a:cs typeface="Times New Roman"/>
              </a:rPr>
              <a:t>ضمان الاشتغال التلقائي دون توقف.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dirty="0" smtClean="0">
                <a:ea typeface="Times New Roman"/>
                <a:cs typeface="Times New Roman"/>
              </a:rPr>
              <a:t>سهولة وليونة في تشغيل البرنامج.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  <a:cs typeface="Arial"/>
              </a:rPr>
              <a:t> 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b="1" dirty="0" smtClean="0">
                <a:solidFill>
                  <a:srgbClr val="FF0000"/>
                </a:solidFill>
                <a:latin typeface="Tahoma,Bold"/>
                <a:ea typeface="Times New Roman"/>
                <a:cs typeface="Tahoma,Bold"/>
              </a:rPr>
              <a:t>التعبير الوظيفي عن الحاجة</a:t>
            </a:r>
            <a:r>
              <a:rPr lang="fr-FR" sz="2400" b="1" dirty="0" smtClean="0">
                <a:solidFill>
                  <a:srgbClr val="FF0000"/>
                </a:solidFill>
                <a:latin typeface="Tahoma,Bold"/>
                <a:ea typeface="Times New Roman"/>
                <a:cs typeface="Arial"/>
              </a:rPr>
              <a:t> :</a:t>
            </a:r>
            <a:endParaRPr lang="ar-SA" sz="2400" b="1" dirty="0" smtClean="0">
              <a:solidFill>
                <a:srgbClr val="FF0000"/>
              </a:solidFill>
              <a:latin typeface="Tahoma,Bold"/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dirty="0" smtClean="0">
                <a:ea typeface="Times New Roman"/>
                <a:cs typeface="Times New Roman"/>
              </a:rPr>
              <a:t>تنظيم وتسهيل حركة </a:t>
            </a:r>
            <a:r>
              <a:rPr lang="ar-SA" sz="2400" dirty="0" err="1" smtClean="0">
                <a:ea typeface="Times New Roman"/>
                <a:cs typeface="Times New Roman"/>
              </a:rPr>
              <a:t>السيرلفائدة</a:t>
            </a:r>
            <a:r>
              <a:rPr lang="ar-SA" sz="2400" dirty="0" smtClean="0">
                <a:ea typeface="Times New Roman"/>
                <a:cs typeface="Times New Roman"/>
              </a:rPr>
              <a:t> مستعملي الطريق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dirty="0" smtClean="0">
                <a:ea typeface="Times New Roman"/>
                <a:cs typeface="Times New Roman"/>
              </a:rPr>
              <a:t> 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2400" b="1" dirty="0" smtClean="0">
                <a:solidFill>
                  <a:srgbClr val="FF0000"/>
                </a:solidFill>
                <a:latin typeface="Tahoma,Bold"/>
                <a:ea typeface="Times New Roman"/>
                <a:cs typeface="Tahoma,Bold"/>
              </a:rPr>
              <a:t>الوظائف الخدماتية </a:t>
            </a:r>
            <a:endParaRPr lang="fr-FR" sz="2400" dirty="0" smtClean="0">
              <a:ea typeface="Times New Roman"/>
              <a:cs typeface="Arial"/>
            </a:endParaRPr>
          </a:p>
          <a:p>
            <a:pPr algn="r" rtl="1"/>
            <a:endParaRPr lang="fr-FR" sz="24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" y="2285992"/>
            <a:ext cx="89297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96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تحليل الحاجة </a:t>
            </a:r>
            <a:endParaRPr lang="fr-FR" sz="9600" dirty="0"/>
          </a:p>
        </p:txBody>
      </p:sp>
      <p:sp>
        <p:nvSpPr>
          <p:cNvPr id="5" name="Rectangle 4"/>
          <p:cNvSpPr/>
          <p:nvPr/>
        </p:nvSpPr>
        <p:spPr>
          <a:xfrm>
            <a:off x="214281" y="785794"/>
            <a:ext cx="892971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6600" b="1" dirty="0" smtClean="0">
                <a:latin typeface="Arial Unicode MS" pitchFamily="34" charset="-128"/>
                <a:ea typeface="Arial Unicode MS" pitchFamily="34" charset="-128"/>
                <a:cs typeface="Arabic Transparent" pitchFamily="2" charset="-78"/>
              </a:rPr>
              <a:t>النشـاط</a:t>
            </a:r>
            <a:r>
              <a:rPr lang="ar-SA" sz="6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ar-SA" sz="6600" b="1" dirty="0" smtClean="0">
                <a:latin typeface="Arial Unicode MS" pitchFamily="34" charset="-128"/>
                <a:ea typeface="Arial Unicode MS" pitchFamily="34" charset="-128"/>
                <a:cs typeface="Arabic Transparent" pitchFamily="2" charset="-78"/>
              </a:rPr>
              <a:t>1</a:t>
            </a:r>
            <a:endParaRPr lang="fr-FR" sz="6600" b="1" dirty="0">
              <a:latin typeface="Arial Unicode MS" pitchFamily="34" charset="-128"/>
              <a:ea typeface="Arial Unicode MS" pitchFamily="34" charset="-128"/>
              <a:cs typeface="Arabic Transparent" pitchFamily="2" charset="-78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14282" y="142852"/>
          <a:ext cx="8509721" cy="6186424"/>
        </p:xfrm>
        <a:graphic>
          <a:graphicData uri="http://schemas.openxmlformats.org/drawingml/2006/table">
            <a:tbl>
              <a:tblPr rtl="1"/>
              <a:tblGrid>
                <a:gridCol w="718840"/>
                <a:gridCol w="3042362"/>
                <a:gridCol w="3835216"/>
                <a:gridCol w="913303"/>
              </a:tblGrid>
              <a:tr h="62175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C00000"/>
                          </a:solidFill>
                          <a:latin typeface="Tahoma,Bold"/>
                          <a:ea typeface="Times New Roman"/>
                          <a:cs typeface="Tahoma,Bold"/>
                        </a:rPr>
                        <a:t>الوظيفة الخدماتية</a:t>
                      </a:r>
                      <a:endParaRPr lang="fr-FR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المعيار التقديري</a:t>
                      </a:r>
                      <a:endParaRPr lang="fr-FR" sz="3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المستوى</a:t>
                      </a:r>
                      <a:endParaRPr lang="fr-FR" sz="32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8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الليونة</a:t>
                      </a:r>
                      <a:endParaRPr lang="fr-FR" sz="28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42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Times New Roman"/>
                          <a:ea typeface="Times New Roman"/>
                          <a:cs typeface="Arial"/>
                        </a:rPr>
                        <a:t>FP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 smtClean="0">
                          <a:latin typeface="Calibri"/>
                          <a:ea typeface="Times New Roman"/>
                          <a:cs typeface="Times New Roman"/>
                        </a:rPr>
                        <a:t>إشارات </a:t>
                      </a:r>
                      <a:r>
                        <a:rPr lang="ar-SA" sz="2400" dirty="0">
                          <a:latin typeface="Calibri"/>
                          <a:ea typeface="Times New Roman"/>
                          <a:cs typeface="Times New Roman"/>
                        </a:rPr>
                        <a:t>ضوئية ملونة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latin typeface="Calibri"/>
                          <a:ea typeface="Times New Roman"/>
                          <a:cs typeface="Times New Roman"/>
                        </a:rPr>
                        <a:t>مدة اشتغال الأضواء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الأحمر ، </a:t>
                      </a:r>
                      <a:r>
                        <a:rPr lang="ar-SA" sz="2000" dirty="0" smtClean="0">
                          <a:latin typeface="Calibri"/>
                          <a:ea typeface="Times New Roman"/>
                          <a:cs typeface="+mn-cs"/>
                        </a:rPr>
                        <a:t>الأصفر ،  </a:t>
                      </a:r>
                      <a:r>
                        <a:rPr lang="ar-SA" sz="2000" dirty="0" smtClean="0">
                          <a:latin typeface="Calibri"/>
                          <a:ea typeface="Times New Roman"/>
                          <a:cs typeface="Times New Roman"/>
                        </a:rPr>
                        <a:t>الأخضر</a:t>
                      </a: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الأحمر: </a:t>
                      </a:r>
                      <a:r>
                        <a:rPr lang="ar-SA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 ثواني</a:t>
                      </a: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- الأصفر : </a:t>
                      </a:r>
                      <a:r>
                        <a:rPr lang="ar-SA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2ثواني</a:t>
                      </a:r>
                      <a:r>
                        <a:rPr lang="ar-SA" sz="2000" dirty="0">
                          <a:latin typeface="Calibri"/>
                          <a:ea typeface="Times New Roman"/>
                          <a:cs typeface="Times New Roman"/>
                        </a:rPr>
                        <a:t> – الأخضر : </a:t>
                      </a:r>
                      <a:r>
                        <a:rPr lang="ar-SA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6ثواني</a:t>
                      </a:r>
                      <a:endParaRPr lang="fr-FR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latin typeface="Calibri"/>
                          <a:ea typeface="Times New Roman"/>
                          <a:cs typeface="Times New Roman"/>
                        </a:rPr>
                        <a:t>إمكانية </a:t>
                      </a:r>
                      <a:r>
                        <a:rPr lang="ar-SA" sz="1600" b="1" dirty="0">
                          <a:latin typeface="Calibri"/>
                          <a:ea typeface="Times New Roman"/>
                          <a:cs typeface="Times New Roman"/>
                        </a:rPr>
                        <a:t>تعديل المدة برمجيا</a:t>
                      </a:r>
                      <a:endParaRPr lang="fr-FR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FC1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latin typeface="Calibri"/>
                          <a:ea typeface="Times New Roman"/>
                          <a:cs typeface="Times New Roman"/>
                        </a:rPr>
                        <a:t>ا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لرطوبة،الحرارة،الصدمات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حسب ماهومتعارف عليه 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fr-FR" sz="100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81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FC2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طاقة كهربائية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توثر كهربائي منخفض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220v/5v-9v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إجباري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FC3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أقل كلفة ممكنة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بين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200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و300 درهم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±2dh</a:t>
                      </a: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363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FC4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برنامج التحكم بإحدى لغات البرمجة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ربط بأحد منافذ الحاسوب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المنفذ المتوازي أو التسلسلي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إحدى اللغات :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Vb6 - vb.net 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qbasic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.......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Db25  </a:t>
                      </a:r>
                      <a:r>
                        <a:rPr lang="ar-M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أو</a:t>
                      </a:r>
                      <a:r>
                        <a:rPr lang="fr-FR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db9       </a:t>
                      </a: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4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Times New Roman"/>
                          <a:cs typeface="Arial"/>
                        </a:rPr>
                        <a:t>FC5</a:t>
                      </a:r>
                      <a:endParaRPr lang="fr-FR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شكل النموذج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شكل ولون جذاب</a:t>
                      </a:r>
                      <a:endParaRPr lang="fr-FR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latin typeface="Calibri"/>
                          <a:ea typeface="Times New Roman"/>
                          <a:cs typeface="Times New Roman"/>
                        </a:rPr>
                        <a:t>-</a:t>
                      </a:r>
                      <a:endParaRPr lang="fr-FR" sz="1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539" marR="595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hlinkClick r:id="rId2" action="ppaction://hlinkpres?slideindex=1&amp;slidetitle="/>
              </a:rPr>
              <a:t>Animation feu de carrefour</a:t>
            </a:r>
            <a:endParaRPr lang="fr-FR" sz="80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0166" y="2000240"/>
            <a:ext cx="593463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9600" b="1" i="1" dirty="0" smtClean="0">
                <a:solidFill>
                  <a:srgbClr val="007033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إدراك الحاجة </a:t>
            </a:r>
            <a:endParaRPr lang="fr-FR" sz="96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DSC033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332656"/>
            <a:ext cx="8640960" cy="6264696"/>
          </a:xfrm>
          <a:prstGeom prst="rect">
            <a:avLst/>
          </a:prstGeom>
        </p:spPr>
      </p:pic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85728"/>
            <a:ext cx="885824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15900" algn="l"/>
                <a:tab pos="228600" algn="l"/>
              </a:tabLst>
            </a:pPr>
            <a:r>
              <a:rPr kumimoji="0" lang="ar-MA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وضعية 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15900" algn="l"/>
                <a:tab pos="228600" algn="l"/>
              </a:tabLst>
            </a:pPr>
            <a:r>
              <a:rPr kumimoji="0" lang="ar-S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إن تزايد أعداد وسائل النقل بالمدن يفرض تواجد إشارات لتنظيم حركة السير وتفادي وقوع الحوادث</a:t>
            </a:r>
            <a:r>
              <a:rPr kumimoji="0" lang="ar-M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،خصوصا في تقاطع الطرق حيث أن الرغبة في الأسبقية لمستعملي الطريق تتسبب في حدوث تزاحم وشلل حركة السير.</a:t>
            </a:r>
            <a:endParaRPr kumimoji="0" lang="fr-FR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15900" algn="l"/>
                <a:tab pos="228600" algn="l"/>
              </a:tabLst>
            </a:pPr>
            <a:r>
              <a:rPr kumimoji="0" lang="ar-M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</a:t>
            </a:r>
            <a:endParaRPr kumimoji="0" 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5" y="428604"/>
            <a:ext cx="89297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96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المشكل المطروح</a:t>
            </a:r>
            <a:endParaRPr lang="fr-FR" sz="9600" dirty="0"/>
          </a:p>
        </p:txBody>
      </p:sp>
      <p:sp>
        <p:nvSpPr>
          <p:cNvPr id="3" name="Rectangle 2"/>
          <p:cNvSpPr/>
          <p:nvPr/>
        </p:nvSpPr>
        <p:spPr>
          <a:xfrm>
            <a:off x="1357289" y="3714752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9600" b="1" i="1" dirty="0" smtClean="0">
                <a:solidFill>
                  <a:srgbClr val="007033"/>
                </a:solidFill>
                <a:latin typeface="Calibri" pitchFamily="34" charset="0"/>
                <a:cs typeface="Arabic Transparent" pitchFamily="2" charset="-78"/>
              </a:rPr>
              <a:t>؟؟؟؟؟؟؟؟؟؟؟؟؟؟</a:t>
            </a:r>
            <a:endParaRPr lang="fr-FR" sz="9600" dirty="0">
              <a:cs typeface="Arabic Transparent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1" y="2643185"/>
            <a:ext cx="85011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كيف يمكن تنظيم حركة السير لتفادي وقوع الحوادث</a:t>
            </a:r>
            <a:endParaRPr lang="fr-FR" sz="3600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5" y="428604"/>
            <a:ext cx="89297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MA" sz="9600" b="1" i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Andalus" pitchFamily="2" charset="-78"/>
              </a:rPr>
              <a:t>الحلول المقترحة</a:t>
            </a:r>
            <a:endParaRPr lang="fr-FR" sz="9600" dirty="0"/>
          </a:p>
        </p:txBody>
      </p:sp>
      <p:sp>
        <p:nvSpPr>
          <p:cNvPr id="6" name="Rectangle 5"/>
          <p:cNvSpPr/>
          <p:nvPr/>
        </p:nvSpPr>
        <p:spPr>
          <a:xfrm>
            <a:off x="0" y="2357430"/>
            <a:ext cx="88582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ar-MA" sz="4800" dirty="0" smtClean="0"/>
              <a:t>تكليف شرطي المرور بتنظيم حركة السير</a:t>
            </a:r>
          </a:p>
          <a:p>
            <a:pPr algn="r" rtl="1">
              <a:buFont typeface="Wingdings" pitchFamily="2" charset="2"/>
              <a:buChar char="q"/>
            </a:pPr>
            <a:r>
              <a:rPr lang="ar-MA" sz="4800" dirty="0" smtClean="0"/>
              <a:t>وضع إشارات المرور الثابتة</a:t>
            </a:r>
          </a:p>
          <a:p>
            <a:pPr algn="r" rtl="1">
              <a:buFont typeface="Wingdings" pitchFamily="2" charset="2"/>
              <a:buChar char="q"/>
            </a:pPr>
            <a:r>
              <a:rPr lang="ar-MA" sz="4800" dirty="0" smtClean="0"/>
              <a:t>استعمال أجهزة آلية لرصد المخالفات</a:t>
            </a:r>
          </a:p>
          <a:p>
            <a:pPr algn="r" rtl="1">
              <a:buFont typeface="Wingdings" pitchFamily="2" charset="2"/>
              <a:buChar char="q"/>
            </a:pPr>
            <a:r>
              <a:rPr lang="ar-MA" sz="4800" dirty="0" smtClean="0"/>
              <a:t>استعمال أضواء المرور </a:t>
            </a:r>
          </a:p>
          <a:p>
            <a:pPr algn="r" rtl="1"/>
            <a:endParaRPr lang="ar-MA" sz="4800" dirty="0" smtClean="0"/>
          </a:p>
          <a:p>
            <a:pPr algn="r" rtl="1"/>
            <a:endParaRPr lang="ar-MA" sz="48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 txBox="1">
            <a:spLocks/>
          </p:cNvSpPr>
          <p:nvPr/>
        </p:nvSpPr>
        <p:spPr>
          <a:xfrm>
            <a:off x="500034" y="107154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96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الحل المناسب</a:t>
            </a:r>
            <a:endParaRPr kumimoji="0" lang="fr-FR" sz="9600" b="1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F0000"/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2500306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الحل المقترح من طرف المس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ؤ</a:t>
            </a: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ولين عن تنظيم الطرقات </a:t>
            </a:r>
            <a:endParaRPr kumimoji="0" lang="ar-SA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R="0" lvl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هو وضع إشارات ضوئية أو ما يسمى</a:t>
            </a:r>
            <a:r>
              <a:rPr lang="ar-SA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بأضواء المرور</a:t>
            </a: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M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لذا نقترح دراسة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هذا المنظم قصد التعرف على مكوناته وطريقة عمله</a:t>
            </a:r>
            <a:r>
              <a: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589</TotalTime>
  <Words>738</Words>
  <Application>Microsoft Office PowerPoint</Application>
  <PresentationFormat>Affichage à l'écran (4:3)</PresentationFormat>
  <Paragraphs>213</Paragraphs>
  <Slides>31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Papier</vt:lpstr>
      <vt:lpstr>Diapositive 1</vt:lpstr>
      <vt:lpstr>الدراسة الوظيفية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التعبير عن الوظائف الخدماتية</vt:lpstr>
      <vt:lpstr>Diapositive 18</vt:lpstr>
      <vt:lpstr>Diapositive 19</vt:lpstr>
      <vt:lpstr>FP : مراعاة تنظيم حركة سير مستعملي الطريق.  FC1 : يجب أن يقاوم عوامل المناخ  )الغبار- الأمطار -الصدأ( FC2 : ملائمة المكونات الكهروبية للمنظم مع توتر المأخذ 220v/50HZ  FC3 : مراعاة كلفة الانجاز. FC4 : إمكانية التحكم في الأضواء بالحاسوب عن طريق برنام للتظاهر.  FC5 : مراعاة جمالية  الشكل الخارجي.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bouassem</cp:lastModifiedBy>
  <cp:revision>137</cp:revision>
  <dcterms:modified xsi:type="dcterms:W3CDTF">2012-11-26T18:34:56Z</dcterms:modified>
</cp:coreProperties>
</file>